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76" r:id="rId4"/>
    <p:sldId id="301" r:id="rId5"/>
    <p:sldId id="302" r:id="rId6"/>
    <p:sldId id="320" r:id="rId7"/>
    <p:sldId id="318" r:id="rId8"/>
    <p:sldId id="321" r:id="rId9"/>
    <p:sldId id="319" r:id="rId10"/>
    <p:sldId id="311" r:id="rId11"/>
    <p:sldId id="314" r:id="rId12"/>
    <p:sldId id="305" r:id="rId13"/>
    <p:sldId id="315" r:id="rId14"/>
    <p:sldId id="306" r:id="rId15"/>
    <p:sldId id="316" r:id="rId16"/>
    <p:sldId id="313" r:id="rId17"/>
    <p:sldId id="317" r:id="rId18"/>
    <p:sldId id="312" r:id="rId19"/>
    <p:sldId id="308" r:id="rId20"/>
    <p:sldId id="322" r:id="rId21"/>
    <p:sldId id="300" r:id="rId22"/>
    <p:sldId id="272" r:id="rId23"/>
    <p:sldId id="273" r:id="rId24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9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EC25F-54D9-4E57-B959-C8E00A299D00}" type="datetimeFigureOut">
              <a:rPr lang="de-AT" smtClean="0"/>
              <a:t>17.12.2022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ssunsreden.at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hyperlink" Target="http://www.springer.com/" TargetMode="External"/><Relationship Id="rId4" Type="http://schemas.openxmlformats.org/officeDocument/2006/relationships/hyperlink" Target="http://www.facebook.com/konfliktenergie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100" b="1" dirty="0"/>
              <a:t>Die existenzanalytische Ausrichtung</a:t>
            </a:r>
            <a:br>
              <a:rPr lang="de-DE" sz="3100" b="1" dirty="0"/>
            </a:br>
            <a:r>
              <a:rPr lang="de-DE" sz="3100" b="1" dirty="0"/>
              <a:t>in der Beratung</a:t>
            </a:r>
            <a:r>
              <a:rPr lang="de-AT" sz="3100" b="1" dirty="0"/>
              <a:t/>
            </a:r>
            <a:br>
              <a:rPr lang="de-AT" sz="3100" b="1" dirty="0"/>
            </a:br>
            <a:endParaRPr lang="de-AT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Weiterbildungsangebot der WKNÖ</a:t>
            </a:r>
          </a:p>
          <a:p>
            <a:r>
              <a:rPr lang="de-DE" dirty="0"/>
              <a:t>für Lebens- und Sozialberatung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2483768" cy="134799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0D12EFD-2567-415C-9FF3-40BC03E56ED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393" y="81167"/>
            <a:ext cx="3533140" cy="1266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4446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Die 1. Grundmotvation:</a:t>
            </a: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Sein-Können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: Bedingung für Motivation; Können</a:t>
            </a:r>
          </a:p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Scheitern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: Motivationsblockade, Angst vor Schwäche</a:t>
            </a:r>
          </a:p>
          <a:p>
            <a:r>
              <a:rPr 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Copingreaktion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der Unsicherheit; Nicht-annehmen können: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Angst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, destruktive Aggression (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Hass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), Verleugnung (sich im Denken aufhalten),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Schock</a:t>
            </a: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Personale Aktivität: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Annehmen und Aushalten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Wirklichkeit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, Wahrheit, tiefes Verständnis; Voraussetzung von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Schutz, Raum und Halt</a:t>
            </a:r>
          </a:p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Vertrauen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: in den äußeren Halt, in den inneren Halt (Selbstvertrauen), in die Lebenskraft (Mut), Urvertrauen, Grundvertrauen</a:t>
            </a: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Grund des Vertrauens als 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Seinsgrund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Existenzielle Themen: Ruhe, Wahrheit, Treue, Hoffnung, Macht, Glaube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29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Ausgangsfrage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„Ich bin –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kann ich sein?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Instrumentarium (dafür benötigt)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Wahrnehmung des Faktischen, der Bedingungen (Erfahrung/Erkenntnis); Kognition: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Wahr-nehmen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(Was gibt es?)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Voraussetzungen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Schutz, Ruhe, Heim(at), Raum/Offenheit,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Halt/Gelassenheit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Personale Aktivität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Aus-halten, annehmen, offensein können,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lassen können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selbst angenommen sein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Bei Fehlen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Verunsicherung, Verschlossenheit, Angst mit Aktivität der Ablehnung, der Flucht, des Kampfes, Hass, Schock (</a:t>
            </a:r>
            <a:r>
              <a:rPr lang="de-AT" b="1" dirty="0" err="1">
                <a:latin typeface="Calibri" panose="020F0502020204030204" pitchFamily="34" charset="0"/>
                <a:cs typeface="Calibri" panose="020F0502020204030204" pitchFamily="34" charset="0"/>
              </a:rPr>
              <a:t>fight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AT" b="1" dirty="0" err="1">
                <a:latin typeface="Calibri" panose="020F0502020204030204" pitchFamily="34" charset="0"/>
                <a:cs typeface="Calibri" panose="020F0502020204030204" pitchFamily="34" charset="0"/>
              </a:rPr>
              <a:t>flight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AT" b="1" dirty="0" err="1">
                <a:latin typeface="Calibri" panose="020F0502020204030204" pitchFamily="34" charset="0"/>
                <a:cs typeface="Calibri" panose="020F0502020204030204" pitchFamily="34" charset="0"/>
              </a:rPr>
              <a:t>freeze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), Vernichtungsgefühl</a:t>
            </a:r>
          </a:p>
          <a:p>
            <a:pPr>
              <a:defRPr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Grundwert der 1. Grundmotivation bringt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weitere personale Fähigkeiten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Mut, Vertrauen, Hoffnung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Treue, Wahrheit, Glaube</a:t>
            </a:r>
          </a:p>
          <a:p>
            <a:pPr>
              <a:defRPr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Existentielle Bedeutung: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Selbstvertrauen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Selbstsicherheit, Urvertrauen, Grundvertrauen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0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Die 2. Grundmotivation:</a:t>
            </a:r>
          </a:p>
          <a:p>
            <a:pPr marL="109728" indent="0">
              <a:buNone/>
              <a:defRPr/>
            </a:pPr>
            <a:endParaRPr lang="de-A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Das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Erleben des Daseins</a:t>
            </a:r>
          </a:p>
          <a:p>
            <a:pPr>
              <a:defRPr/>
            </a:pP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Erleben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des Bewegt-werdens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: Mögen</a:t>
            </a:r>
          </a:p>
          <a:p>
            <a:pPr>
              <a:defRPr/>
            </a:pPr>
            <a:r>
              <a:rPr lang="de-A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Copingreaktion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als schützender Umgang mit der Behinderung des Lebens: das Nicht-Mögen;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Wut</a:t>
            </a:r>
          </a:p>
          <a:p>
            <a:pPr>
              <a:defRPr/>
            </a:pP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Personale Aktivität der Zuwendung: geben und bekommen;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Zuwendung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auch zu Negativem und Verlusten (Trauer)</a:t>
            </a:r>
          </a:p>
          <a:p>
            <a:pPr>
              <a:defRPr/>
            </a:pP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Zeit und Nähe als Voraussetzungen für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innere und äußere Beziehung</a:t>
            </a:r>
          </a:p>
          <a:p>
            <a:pPr>
              <a:defRPr/>
            </a:pP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Grundwertbeziehung und Grundwert,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Wertelehre (Axiologie)</a:t>
            </a:r>
          </a:p>
          <a:p>
            <a:pPr>
              <a:defRPr/>
            </a:pP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Umgang mit Gefühlen</a:t>
            </a:r>
          </a:p>
          <a:p>
            <a:pPr>
              <a:defRPr/>
            </a:pP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Themen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Lebenslust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Selbst-Zuwendung als Selbst-Annahme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, Genießen, Freude, Verbundenheit und Gemeinschaft, Verantwortung, Sorge,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Liebe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, Wachsen und Reifen, Geborgenheit;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Burn-Out</a:t>
            </a:r>
          </a:p>
          <a:p>
            <a:pPr>
              <a:buFont typeface="Wingdings 3"/>
              <a:buChar char="•"/>
              <a:defRPr/>
            </a:pPr>
            <a:endParaRPr lang="de-A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84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Ausgangsfrage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„Ich lebe – ist es gut, dass ich lebe (für andere und für mich)?“, „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Mag ich leben?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Instrumentarium (dafür benötigt)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Fühlen der Art, wie etwas ist: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Gefühl; Emotion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(„Mitfühlen“: Wie berührt es mich)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Voraussetzung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Beziehung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/Wärme, Geborgenheit, Zeit/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Werte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und Nähe zu dem was ist/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Bewegt-sein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Personale Aktivität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b="1" dirty="0" err="1">
                <a:latin typeface="Calibri" panose="020F0502020204030204" pitchFamily="34" charset="0"/>
                <a:cs typeface="Calibri" panose="020F0502020204030204" pitchFamily="34" charset="0"/>
              </a:rPr>
              <a:t>Näheaufnahme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Trauern über Negatives, Zuwendung zum Positiven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Bei Fehlen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Sehnsucht, Lebenslast/Kälte, Depression mit Aktivität der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Abwendung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des Rückzugs, der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Entwertung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der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Wut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des Schocks und des Gefühlstods</a:t>
            </a:r>
          </a:p>
          <a:p>
            <a:pPr>
              <a:defRPr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Grundwert der 2. Grundmotivation bringt weitere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personale Fähigkeiten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Lebenslust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Selbst-Zuwendung, Selbst-Transzendenz, Sorge,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Verbundenheit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Verantwortung, Liebe, Genuss, Freude,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Dankbarkeit</a:t>
            </a:r>
          </a:p>
          <a:p>
            <a:pPr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Existentielle Bedeutung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Selbstannahme,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Beziehungsfähigkeit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, Urbeziehung, Werterleben</a:t>
            </a:r>
          </a:p>
          <a:p>
            <a:pPr>
              <a:defRPr/>
            </a:pP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314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  <a:defRPr/>
            </a:pP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Die 3. Grundmotivation</a:t>
            </a:r>
          </a:p>
          <a:p>
            <a:pPr marL="109728" indent="0">
              <a:buNone/>
              <a:defRPr/>
            </a:pPr>
            <a:endParaRPr lang="de-AT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Darf ich </a:t>
            </a:r>
            <a:r>
              <a:rPr lang="de-AT" sz="2900" dirty="0">
                <a:latin typeface="Calibri" panose="020F0502020204030204" pitchFamily="34" charset="0"/>
                <a:cs typeface="Calibri" panose="020F0502020204030204" pitchFamily="34" charset="0"/>
              </a:rPr>
              <a:t>so sein wie ich will?</a:t>
            </a:r>
          </a:p>
          <a:p>
            <a:pPr>
              <a:defRPr/>
            </a:pPr>
            <a:r>
              <a:rPr lang="de-AT" sz="2900" dirty="0">
                <a:latin typeface="Calibri" panose="020F0502020204030204" pitchFamily="34" charset="0"/>
                <a:cs typeface="Calibri" panose="020F0502020204030204" pitchFamily="34" charset="0"/>
              </a:rPr>
              <a:t>Abgrenzung: </a:t>
            </a: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das innere Ja im äußeren Nein</a:t>
            </a:r>
          </a:p>
          <a:p>
            <a:pPr>
              <a:defRPr/>
            </a:pPr>
            <a:r>
              <a:rPr lang="de-AT" sz="2900" dirty="0">
                <a:latin typeface="Calibri" panose="020F0502020204030204" pitchFamily="34" charset="0"/>
                <a:cs typeface="Calibri" panose="020F0502020204030204" pitchFamily="34" charset="0"/>
              </a:rPr>
              <a:t>Personale Verarbeitung des </a:t>
            </a:r>
            <a:r>
              <a:rPr lang="de-AT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Verletztseins</a:t>
            </a:r>
            <a:r>
              <a:rPr lang="de-AT" sz="29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Verzeihen</a:t>
            </a:r>
          </a:p>
          <a:p>
            <a:pPr>
              <a:defRPr/>
            </a:pPr>
            <a:r>
              <a:rPr lang="de-AT" sz="2900" dirty="0">
                <a:latin typeface="Calibri" panose="020F0502020204030204" pitchFamily="34" charset="0"/>
                <a:cs typeface="Calibri" panose="020F0502020204030204" pitchFamily="34" charset="0"/>
              </a:rPr>
              <a:t>Personale Verarbeitung des Verletzens: </a:t>
            </a: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bereuen – begegnen</a:t>
            </a:r>
          </a:p>
          <a:p>
            <a:pPr>
              <a:defRPr/>
            </a:pP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Selbstwert - Authentizität</a:t>
            </a:r>
          </a:p>
          <a:p>
            <a:pPr>
              <a:defRPr/>
            </a:pP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Wertschätzung</a:t>
            </a:r>
          </a:p>
          <a:p>
            <a:pPr>
              <a:defRPr/>
            </a:pP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Gewissen - Schuld</a:t>
            </a:r>
          </a:p>
          <a:p>
            <a:pPr>
              <a:defRPr/>
            </a:pP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Scham</a:t>
            </a:r>
          </a:p>
          <a:p>
            <a:pPr>
              <a:defRPr/>
            </a:pP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Person – Ich – Selbst</a:t>
            </a:r>
          </a:p>
          <a:p>
            <a:pPr>
              <a:defRPr/>
            </a:pPr>
            <a:r>
              <a:rPr lang="de-AT" sz="2900" b="1" dirty="0">
                <a:latin typeface="Calibri" panose="020F0502020204030204" pitchFamily="34" charset="0"/>
                <a:cs typeface="Calibri" panose="020F0502020204030204" pitchFamily="34" charset="0"/>
              </a:rPr>
              <a:t>Meinung – Einstellung - Haltung</a:t>
            </a:r>
          </a:p>
          <a:p>
            <a:pPr>
              <a:buFont typeface="Arial" charset="0"/>
              <a:buChar char="•"/>
              <a:defRPr/>
            </a:pPr>
            <a:endParaRPr lang="de-AT" sz="2600" dirty="0"/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30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Autofit/>
          </a:bodyPr>
          <a:lstStyle/>
          <a:p>
            <a:pPr marR="0" lvl="0" defTabSz="914400" fontAlgn="auto">
              <a:tabLst/>
              <a:defRPr/>
            </a:pP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Ausgangsfrage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: „Ich bin ich –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darf ich so sein?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 marR="0" lvl="0" defTabSz="914400" fontAlgn="auto">
              <a:tabLst/>
              <a:defRPr/>
            </a:pP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Instrumentarium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 (dafür benötigt): Einschätzung des Verhaltens (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Urteil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), Gespür und Position (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sich stellen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Ich</a:t>
            </a:r>
          </a:p>
          <a:p>
            <a:pPr marR="0" lvl="0" defTabSz="914400" fontAlgn="auto">
              <a:tabLst/>
              <a:defRPr/>
            </a:pP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Voraussetzung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Be-Achtung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/Wahrung der Distanz/Bewusstsein,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Gerechtigkeit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/Festigkeit/Autorität/ernst genommen werden,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Wertschätzung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/Beurteilung/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Anerkennung des Eigenen</a:t>
            </a:r>
          </a:p>
          <a:p>
            <a:pPr marR="0" lvl="0" defTabSz="914400" fontAlgn="auto">
              <a:tabLst/>
              <a:defRPr/>
            </a:pP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Personale Aktivität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Begegnen dem Positiven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, An-sehen des Wesens, dazu stehen, ernst nehmen;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Abgrenzen vom anderen bzw. vom Negativen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, Stellungnahme, bereuen/verzeihen des Negativen</a:t>
            </a:r>
          </a:p>
          <a:p>
            <a:pPr marR="0" lvl="0" defTabSz="914400" fontAlgn="auto">
              <a:tabLst/>
              <a:defRPr/>
            </a:pP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Bei Fehlen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Entfremdung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, Einsamkeit, Rivalität, Aktivismus,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Scham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, Verletztheit,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Kränkung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, Trostlosigkeit mit Folge des Selbstverlusts, der Verachtung, des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Zorn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  <a:p>
            <a:pPr marR="0" lvl="0" defTabSz="914400" fontAlgn="auto">
              <a:tabLst/>
              <a:defRPr/>
            </a:pP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Grundwert der 3. Grundmotivation bringt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weitere personale Fähigkeiten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Authentizität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, innere Ruhe, Verzeihung, Versöhnung, Respekt, Würde, Tröstung, Gewissen</a:t>
            </a:r>
          </a:p>
          <a:p>
            <a:pPr marR="0" lvl="0" defTabSz="914400" fontAlgn="auto">
              <a:tabLst/>
              <a:defRPr/>
            </a:pP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Existentielle Bedeutung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: Selbst-Distanz in Wertschätzung (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Selbstachtung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de-AT" sz="1400" b="1" dirty="0">
                <a:latin typeface="Calibri" panose="020F0502020204030204" pitchFamily="34" charset="0"/>
                <a:cs typeface="Calibri" panose="020F0502020204030204" pitchFamily="34" charset="0"/>
              </a:rPr>
              <a:t>Selbstwert</a:t>
            </a:r>
            <a:r>
              <a:rPr lang="de-AT" sz="1400" dirty="0">
                <a:latin typeface="Calibri" panose="020F0502020204030204" pitchFamily="34" charset="0"/>
                <a:cs typeface="Calibri" panose="020F0502020204030204" pitchFamily="34" charset="0"/>
              </a:rPr>
              <a:t>, Authentizität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430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  <a:defRPr/>
            </a:pP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Die 4. </a:t>
            </a:r>
            <a:r>
              <a:rPr lang="de-AT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Grundmotviation</a:t>
            </a:r>
            <a:endParaRPr lang="de-AT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  <a:defRPr/>
            </a:pPr>
            <a:endParaRPr lang="de-AT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Das Streben nach Sinn 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– der Wille zum Sinn: was soll ich?</a:t>
            </a:r>
          </a:p>
          <a:p>
            <a:pPr>
              <a:defRPr/>
            </a:pP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existenzielle Wende</a:t>
            </a:r>
          </a:p>
          <a:p>
            <a:pPr>
              <a:defRPr/>
            </a:pP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Verhältnis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Freiheit – Notwendigkeit</a:t>
            </a:r>
          </a:p>
          <a:p>
            <a:pPr>
              <a:defRPr/>
            </a:pP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Entscheidung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 und Entschiedenheit</a:t>
            </a:r>
          </a:p>
          <a:p>
            <a:pPr>
              <a:defRPr/>
            </a:pP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Wille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Wunsch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Bedürfnis</a:t>
            </a:r>
          </a:p>
          <a:p>
            <a:pPr>
              <a:defRPr/>
            </a:pP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Sinn in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Lebensphasen</a:t>
            </a:r>
          </a:p>
          <a:p>
            <a:pPr>
              <a:defRPr/>
            </a:pPr>
            <a:r>
              <a:rPr lang="de-A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Copingreaktionen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 des ungreifbar </a:t>
            </a:r>
            <a:r>
              <a:rPr lang="de-A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werdens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 der Existenz: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Dissoziierung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, Aktionismus,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Zynismus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, Resignation</a:t>
            </a:r>
          </a:p>
          <a:p>
            <a:pPr>
              <a:defRPr/>
            </a:pP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Existenzielles Vakuum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 – Krise</a:t>
            </a:r>
          </a:p>
          <a:p>
            <a:pPr>
              <a:buFont typeface="Arial" charset="0"/>
              <a:buChar char="•"/>
              <a:defRPr/>
            </a:pPr>
            <a:endParaRPr lang="de-AT" sz="2800" b="1" dirty="0"/>
          </a:p>
          <a:p>
            <a:pPr>
              <a:buFont typeface="Arial" charset="0"/>
              <a:buChar char="•"/>
              <a:defRPr/>
            </a:pPr>
            <a:endParaRPr lang="de-AT" sz="2600" dirty="0"/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53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Ausgangsfrage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: „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Ich bin da – wofür ist es gut?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>
              <a:lnSpc>
                <a:spcPct val="80000"/>
              </a:lnSpc>
              <a:defRPr/>
            </a:pP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Instrumentarium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 (dafür benötigt):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Erkennen des situativ geforderten/angebotenen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, Aktion (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Hingabe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, Tat,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Handlung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 – „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Was antworte ich?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>
              <a:lnSpc>
                <a:spcPct val="80000"/>
              </a:lnSpc>
              <a:defRPr/>
            </a:pP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Voraussetzung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: Wert in der Zukunft,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Orientierung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Strukturzusammenhang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, Hingabe,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Produktivität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, Sinn des Lebens</a:t>
            </a:r>
          </a:p>
          <a:p>
            <a:pPr>
              <a:lnSpc>
                <a:spcPct val="80000"/>
              </a:lnSpc>
              <a:defRPr/>
            </a:pP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Personale Aktivität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Sinnzusammenhänge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 in Übereinstimmung mit Situation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prüfen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 mit Maßstab auf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andere/Welt/Zukunft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 und danach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handeln</a:t>
            </a:r>
          </a:p>
          <a:p>
            <a:pPr>
              <a:lnSpc>
                <a:spcPct val="80000"/>
              </a:lnSpc>
              <a:defRPr/>
            </a:pP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Bei Fehlen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: Leere,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existenzielle Frustration 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mit Tendenz zu Willkür, provisorischen Lebenshaltungen, Idealismus,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Fanatismus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, Trotz,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Nihilismus</a:t>
            </a:r>
          </a:p>
          <a:p>
            <a:pPr>
              <a:lnSpc>
                <a:spcPct val="80000"/>
              </a:lnSpc>
              <a:defRPr/>
            </a:pP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Grundwert der 4. Grundmotivation bringt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weitere personale Fähigkeiten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Hingabe, Handeln, Tat</a:t>
            </a:r>
          </a:p>
          <a:p>
            <a:pPr>
              <a:lnSpc>
                <a:spcPct val="80000"/>
              </a:lnSpc>
              <a:defRPr/>
            </a:pP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Existentielle Bedeutung</a:t>
            </a:r>
            <a:r>
              <a:rPr lang="de-AT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1800" b="1" dirty="0">
                <a:latin typeface="Calibri" panose="020F0502020204030204" pitchFamily="34" charset="0"/>
                <a:cs typeface="Calibri" panose="020F0502020204030204" pitchFamily="34" charset="0"/>
              </a:rPr>
              <a:t>Aktivität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196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728" indent="0">
              <a:lnSpc>
                <a:spcPct val="80000"/>
              </a:lnSpc>
              <a:buNone/>
              <a:defRPr/>
            </a:pPr>
            <a:endParaRPr lang="de-AT" b="1" dirty="0"/>
          </a:p>
          <a:p>
            <a:pPr marL="109728" indent="0">
              <a:lnSpc>
                <a:spcPct val="80000"/>
              </a:lnSpc>
              <a:buNone/>
              <a:defRPr/>
            </a:pPr>
            <a:endParaRPr lang="de-AT" sz="2400" b="1" dirty="0"/>
          </a:p>
          <a:p>
            <a:pPr marL="109728" indent="0">
              <a:lnSpc>
                <a:spcPct val="80000"/>
              </a:lnSpc>
              <a:buNone/>
              <a:defRPr/>
            </a:pPr>
            <a:endParaRPr lang="de-AT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Ängste der 4 Grundmotivationen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vor Vernichtung</a:t>
            </a:r>
          </a:p>
          <a:p>
            <a:pPr>
              <a:lnSpc>
                <a:spcPct val="80000"/>
              </a:lnSpc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nicht gemocht zu werden</a:t>
            </a:r>
          </a:p>
          <a:p>
            <a:pPr>
              <a:lnSpc>
                <a:spcPct val="80000"/>
              </a:lnSpc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vor Verletzung</a:t>
            </a:r>
          </a:p>
          <a:p>
            <a:pPr>
              <a:lnSpc>
                <a:spcPct val="80000"/>
              </a:lnSpc>
              <a:defRPr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vor Verzweiflung und Vergeblichkeit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248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 marL="109728" lvl="1" indent="0">
              <a:spcBef>
                <a:spcPts val="0"/>
              </a:spcBef>
              <a:buSzPct val="68000"/>
              <a:buNone/>
              <a:defRPr/>
            </a:pPr>
            <a:r>
              <a:rPr lang="de-AT" altLang="de-DE" sz="5000" b="1" dirty="0">
                <a:latin typeface="Calibri" panose="020F0502020204030204" pitchFamily="34" charset="0"/>
                <a:cs typeface="Calibri" panose="020F0502020204030204" pitchFamily="34" charset="0"/>
              </a:rPr>
              <a:t>Prozessmodell der Existenzanalyse: Personale Existenzanalyse (PEA)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endParaRPr lang="de-AT" altLang="de-DE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lvl="1" indent="0">
              <a:spcBef>
                <a:spcPts val="0"/>
              </a:spcBef>
              <a:buSzPct val="68000"/>
              <a:buNone/>
              <a:defRPr/>
            </a:pP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In ihr wird der Frage nachgegangen, wie die </a:t>
            </a:r>
            <a:r>
              <a:rPr lang="de-AT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Person</a:t>
            </a: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 trotz Herausforderungen hindurch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AT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erreicht werden kann</a:t>
            </a: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, wie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AT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Ressourcen mobilisiert </a:t>
            </a: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werden können, damit die Person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mit der Situation </a:t>
            </a:r>
            <a:r>
              <a:rPr lang="de-AT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umgehen kann </a:t>
            </a: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und damit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ihre </a:t>
            </a:r>
            <a:r>
              <a:rPr lang="de-AT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Freiheit mobilisiert </a:t>
            </a: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wird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in einem </a:t>
            </a:r>
            <a:r>
              <a:rPr lang="de-AT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Dialog nach innen und außen</a:t>
            </a:r>
            <a:r>
              <a:rPr lang="de-AT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endParaRPr lang="de-AT" altLang="de-DE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lvl="1" indent="0">
              <a:spcBef>
                <a:spcPts val="0"/>
              </a:spcBef>
              <a:buSzPct val="68000"/>
              <a:buNone/>
              <a:defRPr/>
            </a:pPr>
            <a:r>
              <a:rPr lang="de-DE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In den dialogischen Eigenschaften geht es um die </a:t>
            </a:r>
            <a:r>
              <a:rPr lang="de-DE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Ansprechbarkeit</a:t>
            </a:r>
            <a:r>
              <a:rPr lang="de-DE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, das </a:t>
            </a:r>
            <a:r>
              <a:rPr lang="de-DE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Verstehen</a:t>
            </a:r>
            <a:r>
              <a:rPr lang="de-DE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 und die </a:t>
            </a:r>
            <a:r>
              <a:rPr lang="de-DE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Antwort</a:t>
            </a:r>
            <a:r>
              <a:rPr lang="de-DE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endParaRPr lang="de-DE" altLang="de-DE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lvl="1" indent="0">
              <a:spcBef>
                <a:spcPts val="0"/>
              </a:spcBef>
              <a:buSzPct val="68000"/>
              <a:buNone/>
              <a:defRPr/>
            </a:pPr>
            <a:r>
              <a:rPr lang="de-DE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Zu den inneren Vorgängen der Person geht es um die </a:t>
            </a:r>
            <a:r>
              <a:rPr lang="de-DE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Selbstannahme</a:t>
            </a:r>
            <a:r>
              <a:rPr lang="de-DE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 im Weg über die </a:t>
            </a:r>
            <a:r>
              <a:rPr lang="de-DE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Selbstdistanzierung</a:t>
            </a:r>
            <a:r>
              <a:rPr lang="de-DE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 zur </a:t>
            </a:r>
            <a:r>
              <a:rPr lang="de-DE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inneren Stellungnahme </a:t>
            </a:r>
            <a:r>
              <a:rPr lang="de-DE" altLang="de-DE" sz="3300" dirty="0">
                <a:latin typeface="Calibri" panose="020F0502020204030204" pitchFamily="34" charset="0"/>
                <a:cs typeface="Calibri" panose="020F0502020204030204" pitchFamily="34" charset="0"/>
              </a:rPr>
              <a:t>und der </a:t>
            </a:r>
            <a:r>
              <a:rPr lang="de-DE" altLang="de-DE" sz="3300" b="1" dirty="0">
                <a:latin typeface="Calibri" panose="020F0502020204030204" pitchFamily="34" charset="0"/>
                <a:cs typeface="Calibri" panose="020F0502020204030204" pitchFamily="34" charset="0"/>
              </a:rPr>
              <a:t>Selbsttranszendenz.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endParaRPr lang="de-DE" altLang="de-DE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2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Wer ist Hans-Jürgen Gaugl?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Was wird hier passieren?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endParaRPr kumimoji="0" lang="de-AT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lang="de-AT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IHRE</a:t>
            </a:r>
            <a:r>
              <a:rPr kumimoji="0" lang="de-A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Fragen – nehmen Sie bitte das mit, was SIE interessiert!</a:t>
            </a:r>
          </a:p>
          <a:p>
            <a:pPr marL="109728" indent="0">
              <a:buNone/>
            </a:pPr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91F59F3-A187-482E-9D61-C7C7B8FB6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790" y="79914"/>
            <a:ext cx="932769" cy="23166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6935CB6-698F-4E11-9D1A-E026A7F4D7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481" y="77297"/>
            <a:ext cx="426757" cy="129856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A8E5D27-ED44-4699-AC81-6A39ABBA5A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465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 marL="109728" lvl="1" indent="0">
              <a:spcBef>
                <a:spcPts val="0"/>
              </a:spcBef>
              <a:buSzPct val="68000"/>
              <a:buNone/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Die einzelnen Phasen werden dabei als PEA0 bis PEA3 beschrieben:</a:t>
            </a:r>
          </a:p>
          <a:p>
            <a:pPr marL="109728" lvl="1" indent="0">
              <a:spcBef>
                <a:spcPts val="0"/>
              </a:spcBef>
              <a:buSzPct val="68000"/>
              <a:buNone/>
              <a:defRPr/>
            </a:pPr>
            <a:endParaRPr lang="de-DE" alt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PEA0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Sehen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was liegt vor? Ich lasse es sein – einfinden in der Realität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PEA1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Fühlen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Wie ist es? Ich lasse mich fühlen, was ich fühle;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Spontanimpuls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PEA2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Hören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Was sagt es in mir dazu? Ich höre auf mein Gewissen und gebe eine Stellungnahme ab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PEA3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Prüfen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 Wie kann ich mich in diese Welt bringen, die so ist? Ich lasse mich wirken</a:t>
            </a:r>
          </a:p>
          <a:p>
            <a:pPr marL="365760" lvl="1" indent="-256032">
              <a:spcBef>
                <a:spcPts val="0"/>
              </a:spcBef>
              <a:buSzPct val="68000"/>
              <a:buFont typeface="Wingdings 3"/>
              <a:buChar char=""/>
              <a:defRPr/>
            </a:pP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Basis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stellen dabei die </a:t>
            </a:r>
            <a:r>
              <a:rPr lang="de-DE" alt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4 Grundmotivationen</a:t>
            </a:r>
            <a:r>
              <a:rPr lang="de-DE" alt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dar.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961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endParaRPr lang="de-AT" b="1" u="sng" dirty="0"/>
          </a:p>
          <a:p>
            <a:pPr>
              <a:buFont typeface="Arial" charset="0"/>
              <a:buChar char="•"/>
              <a:defRPr/>
            </a:pPr>
            <a:r>
              <a:rPr lang="de-AT" b="1" u="sng" dirty="0">
                <a:latin typeface="Calibri" panose="020F0502020204030204" pitchFamily="34" charset="0"/>
                <a:cs typeface="Calibri" panose="020F0502020204030204" pitchFamily="34" charset="0"/>
              </a:rPr>
              <a:t>Welche Fragen sind übergeblieben?</a:t>
            </a:r>
          </a:p>
          <a:p>
            <a:pPr>
              <a:buFont typeface="Arial" charset="0"/>
              <a:buChar char="•"/>
              <a:defRPr/>
            </a:pPr>
            <a:endParaRPr lang="de-AT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de-AT" b="1" u="sng" dirty="0">
                <a:latin typeface="Calibri" panose="020F0502020204030204" pitchFamily="34" charset="0"/>
                <a:cs typeface="Calibri" panose="020F0502020204030204" pitchFamily="34" charset="0"/>
              </a:rPr>
              <a:t>Welche Erwartungen wurden noch nicht getroffen?</a:t>
            </a:r>
          </a:p>
          <a:p>
            <a:pPr>
              <a:buFont typeface="Arial" charset="0"/>
              <a:buChar char="•"/>
              <a:defRPr/>
            </a:pPr>
            <a:endParaRPr lang="de-AT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de-AT" b="1" u="sng" dirty="0">
                <a:latin typeface="Calibri" panose="020F0502020204030204" pitchFamily="34" charset="0"/>
                <a:cs typeface="Calibri" panose="020F0502020204030204" pitchFamily="34" charset="0"/>
              </a:rPr>
              <a:t>Was nehme ich mit?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91F59F3-A187-482E-9D61-C7C7B8FB6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790" y="79914"/>
            <a:ext cx="932769" cy="23166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6935CB6-698F-4E11-9D1A-E026A7F4D7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481" y="77297"/>
            <a:ext cx="426757" cy="129856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9755D2A4-3AC8-4A0B-86EE-B15D1FA1CB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43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Fragen, Anregungen, Wunsch nach Austausch</a:t>
            </a:r>
          </a:p>
          <a:p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Hans-Jürgen GAUGL</a:t>
            </a:r>
          </a:p>
          <a:p>
            <a:pPr marL="109728" indent="0">
              <a:buNone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www.lassunsreden.at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www.facebook.com/konfliktenergie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www.springer.com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0676-728 62 76</a:t>
            </a:r>
          </a:p>
          <a:p>
            <a:pPr marL="109728" indent="0">
              <a:buNone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gaugl@lassunsreden.at</a:t>
            </a:r>
          </a:p>
          <a:p>
            <a:pPr marL="109728" indent="0">
              <a:buNone/>
            </a:pPr>
            <a:endParaRPr lang="de-AT" dirty="0"/>
          </a:p>
          <a:p>
            <a:pPr marL="109728" indent="0">
              <a:buNone/>
            </a:pPr>
            <a:endParaRPr lang="de-AT" dirty="0"/>
          </a:p>
          <a:p>
            <a:endParaRPr lang="de-AT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29D4E78-C942-4786-B9B8-DFEA8B214E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06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de-AT" dirty="0"/>
          </a:p>
          <a:p>
            <a:pPr marL="109728" indent="0">
              <a:buNone/>
            </a:pPr>
            <a:endParaRPr lang="de-AT" dirty="0"/>
          </a:p>
          <a:p>
            <a:endParaRPr lang="de-AT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8075240" cy="3941763"/>
          </a:xfrm>
        </p:spPr>
        <p:txBody>
          <a:bodyPr/>
          <a:lstStyle/>
          <a:p>
            <a:pPr marL="109728" indent="0" algn="ctr">
              <a:buNone/>
            </a:pPr>
            <a:endParaRPr lang="de-AT" b="1" dirty="0"/>
          </a:p>
          <a:p>
            <a:pPr marL="109728" indent="0" algn="ctr">
              <a:buNone/>
            </a:pPr>
            <a:endParaRPr lang="de-AT" b="1" dirty="0"/>
          </a:p>
          <a:p>
            <a:pPr marL="109728" indent="0" algn="ctr">
              <a:buNone/>
            </a:pPr>
            <a:endParaRPr lang="de-AT" b="1" dirty="0"/>
          </a:p>
          <a:p>
            <a:pPr marL="109728" indent="0" algn="ctr">
              <a:buNone/>
            </a:pPr>
            <a:r>
              <a:rPr lang="de-AT" b="1" u="sng" dirty="0">
                <a:latin typeface="Calibri" panose="020F0502020204030204" pitchFamily="34" charset="0"/>
                <a:cs typeface="Calibri" panose="020F0502020204030204" pitchFamily="34" charset="0"/>
              </a:rPr>
              <a:t>DANKE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 für die heutige Zusammenarbeit.</a:t>
            </a:r>
          </a:p>
          <a:p>
            <a:pPr marL="109728" indent="0" algn="ctr">
              <a:buNone/>
            </a:pP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 algn="ctr">
              <a:buNone/>
            </a:pPr>
            <a:endParaRPr lang="de-A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 algn="ctr">
              <a:buNone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Viel </a:t>
            </a:r>
            <a:r>
              <a:rPr lang="de-AT" b="1" u="sng" dirty="0">
                <a:latin typeface="Calibri" panose="020F0502020204030204" pitchFamily="34" charset="0"/>
                <a:cs typeface="Calibri" panose="020F0502020204030204" pitchFamily="34" charset="0"/>
              </a:rPr>
              <a:t>ERFOLG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 bei der Umsetzung!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2FE9094-A7BF-4203-A8CD-DBD1471554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43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Hans-Jürgen Gaugl ist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Jurist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Psychosozialer Berater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Eingetragener Mediator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Allgemein beeideter und gerichtlich zertifizierter Sachverständiger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Elternberater (§§ 95 Abs. 1a und 107)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Vortragender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Fachbuchautor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Stellvertreter des Berufszweigsprechers und Mitglied im Fachverband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2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Existenzanalyse – was ist das überhaupt?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0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92500"/>
          </a:bodyPr>
          <a:lstStyle/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Existenzanalyse ist eine Analyse der Bedingungen für eine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erfüllende Existenz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altLang="de-DE" dirty="0">
                <a:solidFill>
                  <a:prstClr val="black"/>
                </a:solidFill>
                <a:latin typeface="Calibri"/>
              </a:rPr>
              <a:t>Sie untersucht dabei die Bedingungen erfüllender Existenz des Menschen theoretisch und praktisch.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altLang="de-DE" dirty="0">
              <a:solidFill>
                <a:prstClr val="black"/>
              </a:solidFill>
              <a:latin typeface="Calibri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altLang="de-DE" b="1" dirty="0">
                <a:solidFill>
                  <a:prstClr val="black"/>
                </a:solidFill>
                <a:latin typeface="Calibri"/>
              </a:rPr>
              <a:t>Theoretisch</a:t>
            </a:r>
            <a:r>
              <a:rPr lang="de-DE" altLang="de-DE" dirty="0">
                <a:solidFill>
                  <a:prstClr val="black"/>
                </a:solidFill>
                <a:latin typeface="Calibri"/>
              </a:rPr>
              <a:t> beschäftigt sie sich mit der Frage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altLang="de-DE" dirty="0">
                <a:solidFill>
                  <a:prstClr val="black"/>
                </a:solidFill>
                <a:latin typeface="Calibri"/>
              </a:rPr>
              <a:t>„</a:t>
            </a:r>
            <a:r>
              <a:rPr lang="de-DE" altLang="de-DE" b="1" dirty="0">
                <a:solidFill>
                  <a:prstClr val="black"/>
                </a:solidFill>
                <a:latin typeface="Calibri"/>
              </a:rPr>
              <a:t>Was braucht der Mensch, um zu einem erfüllenden Leben zu kommen?</a:t>
            </a:r>
            <a:r>
              <a:rPr lang="de-DE" altLang="de-DE" dirty="0">
                <a:solidFill>
                  <a:prstClr val="black"/>
                </a:solidFill>
                <a:latin typeface="Calibri"/>
              </a:rPr>
              <a:t>“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altLang="de-DE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40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92500"/>
          </a:bodyPr>
          <a:lstStyle/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altLang="de-DE" dirty="0">
                <a:solidFill>
                  <a:prstClr val="black"/>
                </a:solidFill>
                <a:latin typeface="Calibri"/>
              </a:rPr>
              <a:t>In der Praxis geht es um die methodische Frage,</a:t>
            </a:r>
          </a:p>
          <a:p>
            <a:pPr marL="452438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de-DE" altLang="de-DE" b="1" dirty="0">
                <a:solidFill>
                  <a:prstClr val="black"/>
                </a:solidFill>
                <a:latin typeface="Calibri"/>
              </a:rPr>
              <a:t>mit welchen Mitteln </a:t>
            </a:r>
            <a:r>
              <a:rPr lang="de-DE" altLang="de-DE" dirty="0">
                <a:solidFill>
                  <a:prstClr val="black"/>
                </a:solidFill>
                <a:latin typeface="Calibri"/>
              </a:rPr>
              <a:t>der Mensch</a:t>
            </a:r>
          </a:p>
          <a:p>
            <a:pPr marL="452438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de-DE" altLang="de-DE" b="1" dirty="0">
                <a:solidFill>
                  <a:prstClr val="black"/>
                </a:solidFill>
                <a:latin typeface="Calibri"/>
              </a:rPr>
              <a:t>selbst</a:t>
            </a:r>
            <a:r>
              <a:rPr lang="de-DE" altLang="de-DE" dirty="0">
                <a:solidFill>
                  <a:prstClr val="black"/>
                </a:solidFill>
                <a:latin typeface="Calibri"/>
              </a:rPr>
              <a:t> dazu beitragen kann,</a:t>
            </a:r>
          </a:p>
          <a:p>
            <a:pPr marL="452438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de-DE" altLang="de-DE" b="1" dirty="0">
                <a:solidFill>
                  <a:prstClr val="black"/>
                </a:solidFill>
                <a:latin typeface="Calibri"/>
              </a:rPr>
              <a:t>Erfüllung im Leben </a:t>
            </a:r>
            <a:r>
              <a:rPr lang="de-DE" altLang="de-DE" dirty="0">
                <a:solidFill>
                  <a:prstClr val="black"/>
                </a:solidFill>
                <a:latin typeface="Calibri"/>
              </a:rPr>
              <a:t>zu erlangen und um  die konkrete individuelle Frage: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altLang="de-DE" dirty="0">
                <a:solidFill>
                  <a:prstClr val="black"/>
                </a:solidFill>
                <a:latin typeface="Calibri"/>
              </a:rPr>
              <a:t>„</a:t>
            </a:r>
            <a:r>
              <a:rPr lang="de-DE" altLang="de-DE" b="1" dirty="0">
                <a:solidFill>
                  <a:prstClr val="black"/>
                </a:solidFill>
                <a:latin typeface="Calibri"/>
              </a:rPr>
              <a:t>Was braucht es </a:t>
            </a:r>
            <a:r>
              <a:rPr lang="de-DE" altLang="de-DE" dirty="0">
                <a:solidFill>
                  <a:prstClr val="black"/>
                </a:solidFill>
                <a:latin typeface="Calibri"/>
              </a:rPr>
              <a:t>für die Klienten bzw. den Klienten, damit sie bzw. er zu einem erfüllenden Leben kommen kann – </a:t>
            </a:r>
            <a:r>
              <a:rPr lang="de-DE" altLang="de-DE" b="1" dirty="0">
                <a:solidFill>
                  <a:prstClr val="black"/>
                </a:solidFill>
                <a:latin typeface="Calibri"/>
              </a:rPr>
              <a:t>was fehlt </a:t>
            </a:r>
            <a:r>
              <a:rPr lang="de-DE" altLang="de-DE" dirty="0">
                <a:solidFill>
                  <a:prstClr val="black"/>
                </a:solidFill>
                <a:latin typeface="Calibri"/>
              </a:rPr>
              <a:t>dieser Person für ein erfülltes Leben?“</a:t>
            </a: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90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92500"/>
          </a:bodyPr>
          <a:lstStyle/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AT" altLang="de-DE" dirty="0">
                <a:solidFill>
                  <a:prstClr val="black"/>
                </a:solidFill>
                <a:latin typeface="Calibri"/>
              </a:rPr>
              <a:t>In der Beratung wird in der existenzanalytischen Ausrichtung ein</a:t>
            </a:r>
          </a:p>
          <a:p>
            <a:pPr marL="452438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de-AT" altLang="de-DE" b="1" dirty="0">
                <a:solidFill>
                  <a:prstClr val="black"/>
                </a:solidFill>
                <a:latin typeface="Calibri"/>
              </a:rPr>
              <a:t>phänomenologisch-personales</a:t>
            </a:r>
            <a:r>
              <a:rPr lang="de-AT" altLang="de-DE" dirty="0">
                <a:solidFill>
                  <a:prstClr val="black"/>
                </a:solidFill>
                <a:latin typeface="Calibri"/>
              </a:rPr>
              <a:t> Verfahren</a:t>
            </a:r>
          </a:p>
          <a:p>
            <a:pPr marL="452438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de-AT" altLang="de-DE" dirty="0">
                <a:solidFill>
                  <a:prstClr val="black"/>
                </a:solidFill>
                <a:latin typeface="Calibri"/>
              </a:rPr>
              <a:t>mit dem </a:t>
            </a:r>
            <a:r>
              <a:rPr lang="de-AT" altLang="de-DE" b="1" dirty="0">
                <a:solidFill>
                  <a:prstClr val="black"/>
                </a:solidFill>
                <a:latin typeface="Calibri"/>
              </a:rPr>
              <a:t>Ziel</a:t>
            </a:r>
            <a:r>
              <a:rPr lang="de-AT" altLang="de-DE" dirty="0">
                <a:solidFill>
                  <a:prstClr val="black"/>
                </a:solidFill>
                <a:latin typeface="Calibri"/>
              </a:rPr>
              <a:t> gesehen,</a:t>
            </a:r>
          </a:p>
          <a:p>
            <a:pPr marL="452438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de-AT" altLang="de-DE" dirty="0">
                <a:solidFill>
                  <a:prstClr val="black"/>
                </a:solidFill>
                <a:latin typeface="Calibri"/>
              </a:rPr>
              <a:t>die Person in einem geistig und emotional </a:t>
            </a:r>
            <a:r>
              <a:rPr lang="de-AT" altLang="de-DE" b="1" dirty="0">
                <a:solidFill>
                  <a:prstClr val="black"/>
                </a:solidFill>
                <a:latin typeface="Calibri"/>
              </a:rPr>
              <a:t>freien Erleben</a:t>
            </a:r>
          </a:p>
          <a:p>
            <a:pPr marL="452438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de-AT" altLang="de-DE" dirty="0">
                <a:solidFill>
                  <a:prstClr val="black"/>
                </a:solidFill>
                <a:latin typeface="Calibri"/>
              </a:rPr>
              <a:t>zu </a:t>
            </a:r>
            <a:r>
              <a:rPr lang="de-AT" altLang="de-DE" b="1" dirty="0">
                <a:solidFill>
                  <a:prstClr val="black"/>
                </a:solidFill>
                <a:latin typeface="Calibri"/>
              </a:rPr>
              <a:t>authentischer Stellungnahme </a:t>
            </a:r>
            <a:r>
              <a:rPr lang="de-AT" altLang="de-DE" dirty="0">
                <a:solidFill>
                  <a:prstClr val="black"/>
                </a:solidFill>
                <a:latin typeface="Calibri"/>
              </a:rPr>
              <a:t>und</a:t>
            </a:r>
          </a:p>
          <a:p>
            <a:pPr marL="452438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de-AT" altLang="de-DE" b="1" dirty="0">
                <a:solidFill>
                  <a:prstClr val="black"/>
                </a:solidFill>
                <a:latin typeface="Calibri"/>
              </a:rPr>
              <a:t>eigenverantwortlichem Umgang</a:t>
            </a:r>
            <a:r>
              <a:rPr lang="de-AT" altLang="de-DE" dirty="0">
                <a:solidFill>
                  <a:prstClr val="black"/>
                </a:solidFill>
                <a:latin typeface="Calibri"/>
              </a:rPr>
              <a:t> mit sich </a:t>
            </a:r>
            <a:r>
              <a:rPr lang="de-AT" altLang="de-DE" b="1" dirty="0">
                <a:solidFill>
                  <a:prstClr val="black"/>
                </a:solidFill>
                <a:latin typeface="Calibri"/>
              </a:rPr>
              <a:t>selbst</a:t>
            </a:r>
            <a:r>
              <a:rPr lang="de-AT" altLang="de-DE" dirty="0">
                <a:solidFill>
                  <a:prstClr val="black"/>
                </a:solidFill>
                <a:latin typeface="Calibri"/>
              </a:rPr>
              <a:t> und ihrer </a:t>
            </a:r>
            <a:r>
              <a:rPr lang="de-AT" altLang="de-DE" b="1" dirty="0">
                <a:solidFill>
                  <a:prstClr val="black"/>
                </a:solidFill>
                <a:latin typeface="Calibri"/>
              </a:rPr>
              <a:t>Welt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AT" altLang="de-DE" dirty="0">
                <a:solidFill>
                  <a:prstClr val="black"/>
                </a:solidFill>
                <a:latin typeface="Calibri"/>
              </a:rPr>
              <a:t>zu begleiten.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883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Diese Ausrichtung basiert auf den Lehren </a:t>
            </a: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Viktor Frankls</a:t>
            </a: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welcher seinerseits von Philosophen wie Max Scheler beeinflusst wurde. Weiterentwicklungen sind vor allem auf </a:t>
            </a: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Alfried Längle</a:t>
            </a: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zurückzuführen.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077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AT" altLang="de-DE" dirty="0">
              <a:solidFill>
                <a:prstClr val="black"/>
              </a:solidFill>
              <a:latin typeface="Calibri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AT" altLang="de-DE" dirty="0">
              <a:solidFill>
                <a:prstClr val="black"/>
              </a:solidFill>
              <a:latin typeface="Calibri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AT" altLang="de-DE" dirty="0">
                <a:solidFill>
                  <a:prstClr val="black"/>
                </a:solidFill>
                <a:latin typeface="Calibri"/>
              </a:rPr>
              <a:t>Die </a:t>
            </a:r>
            <a:r>
              <a:rPr lang="de-AT" altLang="de-DE" b="1" dirty="0">
                <a:solidFill>
                  <a:prstClr val="black"/>
                </a:solidFill>
                <a:latin typeface="Calibri"/>
              </a:rPr>
              <a:t>4 Grundmotivationen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AT" altLang="de-DE" dirty="0">
              <a:solidFill>
                <a:prstClr val="black"/>
              </a:solidFill>
              <a:latin typeface="Calibri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AT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AT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personale Existenzanalyse als Prozessmodell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37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1374</Words>
  <Application>Microsoft Office PowerPoint</Application>
  <PresentationFormat>Bildschirmpräsentation (4:3)</PresentationFormat>
  <Paragraphs>217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0" baseType="lpstr">
      <vt:lpstr>Arial</vt:lpstr>
      <vt:lpstr>Calibri</vt:lpstr>
      <vt:lpstr>Lucida Sans Unicode</vt:lpstr>
      <vt:lpstr>Verdana</vt:lpstr>
      <vt:lpstr>Wingdings 2</vt:lpstr>
      <vt:lpstr>Wingdings 3</vt:lpstr>
      <vt:lpstr>Deimos</vt:lpstr>
      <vt:lpstr>Die existenzanalytische Ausrichtung in der Beratung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BM für Finanzen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GAUGL</dc:creator>
  <cp:lastModifiedBy>Bauer Christina (RWA Korneuburg)</cp:lastModifiedBy>
  <cp:revision>76</cp:revision>
  <cp:lastPrinted>2016-03-11T11:52:27Z</cp:lastPrinted>
  <dcterms:created xsi:type="dcterms:W3CDTF">2016-03-11T07:09:58Z</dcterms:created>
  <dcterms:modified xsi:type="dcterms:W3CDTF">2022-12-17T21:09:10Z</dcterms:modified>
</cp:coreProperties>
</file>