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5" r:id="rId3"/>
    <p:sldId id="276" r:id="rId4"/>
    <p:sldId id="301" r:id="rId5"/>
    <p:sldId id="302" r:id="rId6"/>
    <p:sldId id="303" r:id="rId7"/>
    <p:sldId id="304" r:id="rId8"/>
    <p:sldId id="311" r:id="rId9"/>
    <p:sldId id="305" r:id="rId10"/>
    <p:sldId id="306" r:id="rId11"/>
    <p:sldId id="307" r:id="rId12"/>
    <p:sldId id="312" r:id="rId13"/>
    <p:sldId id="308" r:id="rId14"/>
    <p:sldId id="309" r:id="rId15"/>
    <p:sldId id="310" r:id="rId16"/>
    <p:sldId id="300" r:id="rId17"/>
    <p:sldId id="272" r:id="rId18"/>
    <p:sldId id="273" r:id="rId19"/>
  </p:sldIdLst>
  <p:sldSz cx="9144000" cy="6858000" type="screen4x3"/>
  <p:notesSz cx="6805613" cy="99393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796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winkliges Dreiec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/>
              <a:t>Formatvorlage des Untertitelmasters durch Klicken bearbeiten</a:t>
            </a:r>
            <a:endParaRPr kumimoji="0" lang="en-US"/>
          </a:p>
        </p:txBody>
      </p:sp>
      <p:grpSp>
        <p:nvGrpSpPr>
          <p:cNvPr id="2" name="Gruppieren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ihand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ihand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ihand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Gerade Verbindung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A6EC25F-54D9-4E57-B959-C8E00A299D00}" type="datetimeFigureOut">
              <a:rPr lang="de-AT" smtClean="0"/>
              <a:t>18.12.2022</a:t>
            </a:fld>
            <a:endParaRPr lang="de-AT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de-AT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0D43DA2-4076-47D0-B0B6-B1E3E99CE4CD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EC25F-54D9-4E57-B959-C8E00A299D00}" type="datetimeFigureOut">
              <a:rPr lang="de-AT" smtClean="0"/>
              <a:t>18.12.2022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43DA2-4076-47D0-B0B6-B1E3E99CE4CD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EC25F-54D9-4E57-B959-C8E00A299D00}" type="datetimeFigureOut">
              <a:rPr lang="de-AT" smtClean="0"/>
              <a:t>18.12.2022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43DA2-4076-47D0-B0B6-B1E3E99CE4CD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EC25F-54D9-4E57-B959-C8E00A299D00}" type="datetimeFigureOut">
              <a:rPr lang="de-AT" smtClean="0"/>
              <a:t>18.12.2022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43DA2-4076-47D0-B0B6-B1E3E99CE4CD}" type="slidenum">
              <a:rPr lang="de-AT" smtClean="0"/>
              <a:t>‹Nr.›</a:t>
            </a:fld>
            <a:endParaRPr lang="de-AT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EC25F-54D9-4E57-B959-C8E00A299D00}" type="datetimeFigureOut">
              <a:rPr lang="de-AT" smtClean="0"/>
              <a:t>18.12.2022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43DA2-4076-47D0-B0B6-B1E3E99CE4CD}" type="slidenum">
              <a:rPr lang="de-AT" smtClean="0"/>
              <a:t>‹Nr.›</a:t>
            </a:fld>
            <a:endParaRPr lang="de-AT"/>
          </a:p>
        </p:txBody>
      </p:sp>
      <p:sp>
        <p:nvSpPr>
          <p:cNvPr id="7" name="Eingekerbter Richtungspfei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Eingekerbter Richtungspfei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EC25F-54D9-4E57-B959-C8E00A299D00}" type="datetimeFigureOut">
              <a:rPr lang="de-AT" smtClean="0"/>
              <a:t>18.12.2022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43DA2-4076-47D0-B0B6-B1E3E99CE4CD}" type="slidenum">
              <a:rPr lang="de-AT" smtClean="0"/>
              <a:t>‹Nr.›</a:t>
            </a:fld>
            <a:endParaRPr lang="de-AT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EC25F-54D9-4E57-B959-C8E00A299D00}" type="datetimeFigureOut">
              <a:rPr lang="de-AT" smtClean="0"/>
              <a:t>18.12.2022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43DA2-4076-47D0-B0B6-B1E3E99CE4CD}" type="slidenum">
              <a:rPr lang="de-AT" smtClean="0"/>
              <a:t>‹Nr.›</a:t>
            </a:fld>
            <a:endParaRPr lang="de-A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EC25F-54D9-4E57-B959-C8E00A299D00}" type="datetimeFigureOut">
              <a:rPr lang="de-AT" smtClean="0"/>
              <a:t>18.12.2022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43DA2-4076-47D0-B0B6-B1E3E99CE4CD}" type="slidenum">
              <a:rPr lang="de-AT" smtClean="0"/>
              <a:t>‹Nr.›</a:t>
            </a:fld>
            <a:endParaRPr lang="de-AT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EC25F-54D9-4E57-B959-C8E00A299D00}" type="datetimeFigureOut">
              <a:rPr lang="de-AT" smtClean="0"/>
              <a:t>18.12.2022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43DA2-4076-47D0-B0B6-B1E3E99CE4CD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/>
              <a:t>Textmasterformat bearbeiten</a:t>
            </a:r>
          </a:p>
          <a:p>
            <a:pPr lvl="1" eaLnBrk="1" latinLnBrk="0" hangingPunct="1"/>
            <a:r>
              <a:rPr lang="de-DE"/>
              <a:t>Zweite Ebene</a:t>
            </a:r>
          </a:p>
          <a:p>
            <a:pPr lvl="2" eaLnBrk="1" latinLnBrk="0" hangingPunct="1"/>
            <a:r>
              <a:rPr lang="de-DE"/>
              <a:t>Dritte Ebene</a:t>
            </a:r>
          </a:p>
          <a:p>
            <a:pPr lvl="3" eaLnBrk="1" latinLnBrk="0" hangingPunct="1"/>
            <a:r>
              <a:rPr lang="de-DE"/>
              <a:t>Vierte Ebene</a:t>
            </a:r>
          </a:p>
          <a:p>
            <a:pPr lvl="4" eaLnBrk="1" latinLnBrk="0" hangingPunct="1"/>
            <a:r>
              <a:rPr lang="de-DE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A6EC25F-54D9-4E57-B959-C8E00A299D00}" type="datetimeFigureOut">
              <a:rPr lang="de-AT" smtClean="0"/>
              <a:t>18.12.2022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43DA2-4076-47D0-B0B6-B1E3E99CE4CD}" type="slidenum">
              <a:rPr lang="de-AT" smtClean="0"/>
              <a:t>‹Nr.›</a:t>
            </a:fld>
            <a:endParaRPr lang="de-A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e-DE"/>
              <a:t>Textmasterformat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de-DE"/>
              <a:t>Bild durch Klicken auf Symbol hinzufügen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A6EC25F-54D9-4E57-B959-C8E00A299D00}" type="datetimeFigureOut">
              <a:rPr lang="de-AT" smtClean="0"/>
              <a:t>18.12.2022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0D43DA2-4076-47D0-B0B6-B1E3E99CE4CD}" type="slidenum">
              <a:rPr lang="de-AT" smtClean="0"/>
              <a:t>‹Nr.›</a:t>
            </a:fld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ihand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htwinkliges Dreiec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Gerade Verbindung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Eingekerbter Richtungspfei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Eingekerbter Richtungspfei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ihand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ihand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echtwinkliges Dreiec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Gerade Verbindung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de-DE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/>
              <a:t>Textmasterformat bearbeiten</a:t>
            </a:r>
          </a:p>
          <a:p>
            <a:pPr lvl="1" eaLnBrk="1" latinLnBrk="0" hangingPunct="1"/>
            <a:r>
              <a:rPr kumimoji="0" lang="de-DE"/>
              <a:t>Zweite Ebene</a:t>
            </a:r>
          </a:p>
          <a:p>
            <a:pPr lvl="2" eaLnBrk="1" latinLnBrk="0" hangingPunct="1"/>
            <a:r>
              <a:rPr kumimoji="0" lang="de-DE"/>
              <a:t>Dritte Ebene</a:t>
            </a:r>
          </a:p>
          <a:p>
            <a:pPr lvl="3" eaLnBrk="1" latinLnBrk="0" hangingPunct="1"/>
            <a:r>
              <a:rPr kumimoji="0" lang="de-DE"/>
              <a:t>Vierte Ebene</a:t>
            </a:r>
          </a:p>
          <a:p>
            <a:pPr lvl="4" eaLnBrk="1" latinLnBrk="0" hangingPunct="1"/>
            <a:r>
              <a:rPr kumimoji="0" lang="de-DE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A6EC25F-54D9-4E57-B959-C8E00A299D00}" type="datetimeFigureOut">
              <a:rPr lang="de-AT" smtClean="0"/>
              <a:t>18.12.2022</a:t>
            </a:fld>
            <a:endParaRPr lang="de-AT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de-AT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0D43DA2-4076-47D0-B0B6-B1E3E99CE4CD}" type="slidenum">
              <a:rPr lang="de-AT" smtClean="0"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jpeg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ssunsreden.at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jpeg"/><Relationship Id="rId5" Type="http://schemas.openxmlformats.org/officeDocument/2006/relationships/hyperlink" Target="http://www.springer.com/" TargetMode="External"/><Relationship Id="rId4" Type="http://schemas.openxmlformats.org/officeDocument/2006/relationships/hyperlink" Target="http://www.facebook.com/konfliktenergie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jpe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jpeg"/><Relationship Id="rId4" Type="http://schemas.openxmlformats.org/officeDocument/2006/relationships/hyperlink" Target="https://www.google.at/url?sa=i&amp;rct=j&amp;q=&amp;esrc=s&amp;source=images&amp;cd=&amp;cad=rja&amp;uact=8&amp;ved=2ahUKEwjE6-3K_sLZAhWQUlAKHdjOCs4QjRx6BAgAEAY&amp;url=http://www.leiten.ch/graphiken/index-Seiten/Bild5.php&amp;psig=AOvVaw06MUW_sawmq8OHpSfwOkIu&amp;ust=1519713999678945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3100" b="1" dirty="0"/>
              <a:t>Mediation und Begleitung bei Konflikten</a:t>
            </a:r>
            <a:r>
              <a:rPr lang="de-AT" sz="3100" b="1" dirty="0"/>
              <a:t/>
            </a:r>
            <a:br>
              <a:rPr lang="de-AT" sz="3100" b="1" dirty="0"/>
            </a:br>
            <a:endParaRPr lang="de-AT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Weiterbildungsangebot der WKNÖ</a:t>
            </a:r>
          </a:p>
          <a:p>
            <a:r>
              <a:rPr lang="de-DE" dirty="0"/>
              <a:t>für Lebens- und Sozialberatung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0"/>
            <a:ext cx="2483768" cy="1347992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60D12EFD-2567-415C-9FF3-40BC03E56ED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2393" y="81167"/>
            <a:ext cx="3533140" cy="12668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444469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3050"/>
            <a:ext cx="5842992" cy="1143000"/>
          </a:xfrm>
        </p:spPr>
        <p:txBody>
          <a:bodyPr>
            <a:normAutofit/>
          </a:bodyPr>
          <a:lstStyle/>
          <a:p>
            <a:r>
              <a:rPr lang="de-AT" sz="1400" dirty="0"/>
              <a:t/>
            </a:r>
            <a:br>
              <a:rPr lang="de-AT" sz="1400" dirty="0"/>
            </a:br>
            <a:endParaRPr lang="de-AT" sz="1800" b="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half" idx="3"/>
          </p:nvPr>
        </p:nvSpPr>
        <p:spPr>
          <a:xfrm>
            <a:off x="467544" y="5410200"/>
            <a:ext cx="8219257" cy="762000"/>
          </a:xfrm>
        </p:spPr>
        <p:txBody>
          <a:bodyPr/>
          <a:lstStyle/>
          <a:p>
            <a:r>
              <a:rPr lang="de-AT" dirty="0"/>
              <a:t> </a:t>
            </a:r>
          </a:p>
        </p:txBody>
      </p:sp>
      <p:pic>
        <p:nvPicPr>
          <p:cNvPr id="9" name="Inhaltsplatzhalter 8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12776"/>
            <a:ext cx="2603591" cy="3960441"/>
          </a:xfrm>
        </p:spPr>
      </p:pic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>
          <a:xfrm>
            <a:off x="3059833" y="1444294"/>
            <a:ext cx="5626968" cy="394176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endParaRPr lang="de-AT" b="1" dirty="0"/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endParaRPr lang="de-AT" b="1" dirty="0"/>
          </a:p>
          <a:p>
            <a:pPr>
              <a:buFont typeface="Arial" charset="0"/>
              <a:buChar char="•"/>
              <a:defRPr/>
            </a:pPr>
            <a:r>
              <a:rPr lang="de-AT" sz="2800" b="1" dirty="0"/>
              <a:t>Konfliktarten</a:t>
            </a:r>
          </a:p>
          <a:p>
            <a:pPr marL="852678" lvl="1" indent="-342900">
              <a:buFont typeface="Arial" charset="0"/>
              <a:buChar char="–"/>
              <a:defRPr/>
            </a:pPr>
            <a:r>
              <a:rPr lang="de-AT" dirty="0"/>
              <a:t>endogen – exogen</a:t>
            </a:r>
          </a:p>
          <a:p>
            <a:pPr marL="852678" lvl="1" indent="-342900">
              <a:buFont typeface="Arial" charset="0"/>
              <a:buChar char="–"/>
              <a:defRPr/>
            </a:pPr>
            <a:r>
              <a:rPr lang="de-AT" dirty="0"/>
              <a:t>manifest – latent</a:t>
            </a:r>
          </a:p>
          <a:p>
            <a:pPr marL="852678" lvl="1" indent="-342900">
              <a:buFont typeface="Arial" charset="0"/>
              <a:buChar char="–"/>
              <a:defRPr/>
            </a:pPr>
            <a:r>
              <a:rPr lang="de-AT" dirty="0"/>
              <a:t>funktional – dysfunktional</a:t>
            </a:r>
          </a:p>
          <a:p>
            <a:pPr marL="852678" lvl="1" indent="-342900">
              <a:buFont typeface="Arial" charset="0"/>
              <a:buChar char="–"/>
              <a:defRPr/>
            </a:pPr>
            <a:r>
              <a:rPr lang="de-AT" dirty="0"/>
              <a:t>strukturindiziert – verhaltensindiziert</a:t>
            </a:r>
          </a:p>
          <a:p>
            <a:pPr marL="342900" lvl="1" indent="-342900">
              <a:buFont typeface="Arial" charset="0"/>
              <a:buChar char="•"/>
              <a:defRPr/>
            </a:pPr>
            <a:r>
              <a:rPr lang="de-AT" sz="2800" b="1" dirty="0"/>
              <a:t>Konfliktumgebung</a:t>
            </a:r>
          </a:p>
          <a:p>
            <a:pPr marL="400050" lvl="2" indent="0">
              <a:buFont typeface="Arial" charset="0"/>
              <a:buNone/>
              <a:defRPr/>
            </a:pPr>
            <a:r>
              <a:rPr lang="de-AT" sz="2600" dirty="0"/>
              <a:t>Verschiedene Lebensbereiche, aber auch verschiedene Kulturen; bedeutsam für Analyse:</a:t>
            </a:r>
          </a:p>
          <a:p>
            <a:pPr marL="857250" lvl="2" indent="-457200">
              <a:buFont typeface="Arial" charset="0"/>
              <a:buChar char="•"/>
              <a:defRPr/>
            </a:pPr>
            <a:r>
              <a:rPr lang="de-AT" sz="2600" dirty="0"/>
              <a:t>Ebene der sichtbaren Verhaltensweisen</a:t>
            </a:r>
          </a:p>
          <a:p>
            <a:pPr marL="857250" lvl="2" indent="-457200">
              <a:buFont typeface="Arial" charset="0"/>
              <a:buChar char="•"/>
              <a:defRPr/>
            </a:pPr>
            <a:r>
              <a:rPr lang="de-AT" sz="2600" dirty="0"/>
              <a:t>Ebene der Gefühle für das „Richtige“</a:t>
            </a:r>
          </a:p>
          <a:p>
            <a:pPr marL="857250" lvl="2" indent="-457200">
              <a:buFont typeface="Arial" charset="0"/>
              <a:buChar char="•"/>
              <a:defRPr/>
            </a:pPr>
            <a:r>
              <a:rPr lang="de-AT" sz="2600" dirty="0"/>
              <a:t>Ebene der unbewusst gelebten Grundprämissen</a:t>
            </a:r>
          </a:p>
          <a:p>
            <a:pPr marL="109538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e-AT" alt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9EBF992-3FD0-4FC0-BDDF-C3E96EE7ADC0}"/>
              </a:ext>
            </a:extLst>
          </p:cNvPr>
          <p:cNvSpPr txBox="1"/>
          <p:nvPr/>
        </p:nvSpPr>
        <p:spPr>
          <a:xfrm>
            <a:off x="3923928" y="0"/>
            <a:ext cx="430325" cy="12961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88F2DE2-F320-4599-B19F-7DC249F20AEF}"/>
              </a:ext>
            </a:extLst>
          </p:cNvPr>
          <p:cNvSpPr txBox="1"/>
          <p:nvPr/>
        </p:nvSpPr>
        <p:spPr>
          <a:xfrm>
            <a:off x="5364088" y="108966"/>
            <a:ext cx="936104" cy="2318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88AD1D62-87ED-4222-815B-5B864E3DD8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0"/>
            <a:ext cx="2483768" cy="134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230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3050"/>
            <a:ext cx="5842992" cy="1143000"/>
          </a:xfrm>
        </p:spPr>
        <p:txBody>
          <a:bodyPr>
            <a:normAutofit/>
          </a:bodyPr>
          <a:lstStyle/>
          <a:p>
            <a:r>
              <a:rPr lang="de-AT" sz="1400" dirty="0"/>
              <a:t/>
            </a:r>
            <a:br>
              <a:rPr lang="de-AT" sz="1400" dirty="0"/>
            </a:br>
            <a:endParaRPr lang="de-AT" sz="1800" b="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half" idx="3"/>
          </p:nvPr>
        </p:nvSpPr>
        <p:spPr>
          <a:xfrm>
            <a:off x="467544" y="5410200"/>
            <a:ext cx="8219257" cy="762000"/>
          </a:xfrm>
        </p:spPr>
        <p:txBody>
          <a:bodyPr/>
          <a:lstStyle/>
          <a:p>
            <a:r>
              <a:rPr lang="de-AT" dirty="0"/>
              <a:t> </a:t>
            </a:r>
          </a:p>
        </p:txBody>
      </p:sp>
      <p:pic>
        <p:nvPicPr>
          <p:cNvPr id="9" name="Inhaltsplatzhalter 8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12776"/>
            <a:ext cx="2603591" cy="3960441"/>
          </a:xfrm>
        </p:spPr>
      </p:pic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>
          <a:xfrm>
            <a:off x="3059833" y="1444294"/>
            <a:ext cx="5626968" cy="39417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endParaRPr lang="de-AT" b="1" dirty="0"/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de-AT" sz="2400" b="1" dirty="0"/>
              <a:t>Konflikteskalation</a:t>
            </a:r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endParaRPr lang="de-AT" b="1" dirty="0"/>
          </a:p>
          <a:p>
            <a:pPr marL="109538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e-AT" alt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9EBF992-3FD0-4FC0-BDDF-C3E96EE7ADC0}"/>
              </a:ext>
            </a:extLst>
          </p:cNvPr>
          <p:cNvSpPr txBox="1"/>
          <p:nvPr/>
        </p:nvSpPr>
        <p:spPr>
          <a:xfrm>
            <a:off x="3923928" y="0"/>
            <a:ext cx="430325" cy="12961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88F2DE2-F320-4599-B19F-7DC249F20AEF}"/>
              </a:ext>
            </a:extLst>
          </p:cNvPr>
          <p:cNvSpPr txBox="1"/>
          <p:nvPr/>
        </p:nvSpPr>
        <p:spPr>
          <a:xfrm>
            <a:off x="5364088" y="108966"/>
            <a:ext cx="936104" cy="2318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88AD1D62-87ED-4222-815B-5B864E3DD8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0"/>
            <a:ext cx="2483768" cy="1347992"/>
          </a:xfrm>
          <a:prstGeom prst="rect">
            <a:avLst/>
          </a:prstGeom>
        </p:spPr>
      </p:pic>
      <p:pic>
        <p:nvPicPr>
          <p:cNvPr id="11" name="Grafik 7">
            <a:extLst>
              <a:ext uri="{FF2B5EF4-FFF2-40B4-BE49-F238E27FC236}">
                <a16:creationId xmlns:a16="http://schemas.microsoft.com/office/drawing/2014/main" id="{CF615F10-D4F2-4B5D-B410-B93ACD9B9D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1989138"/>
            <a:ext cx="5759450" cy="345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84702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3050"/>
            <a:ext cx="5842992" cy="1143000"/>
          </a:xfrm>
        </p:spPr>
        <p:txBody>
          <a:bodyPr>
            <a:normAutofit/>
          </a:bodyPr>
          <a:lstStyle/>
          <a:p>
            <a:r>
              <a:rPr lang="de-AT" sz="1400" dirty="0"/>
              <a:t/>
            </a:r>
            <a:br>
              <a:rPr lang="de-AT" sz="1400" dirty="0"/>
            </a:br>
            <a:endParaRPr lang="de-AT" sz="1800" b="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half" idx="3"/>
          </p:nvPr>
        </p:nvSpPr>
        <p:spPr>
          <a:xfrm>
            <a:off x="467544" y="5410200"/>
            <a:ext cx="8219257" cy="762000"/>
          </a:xfrm>
        </p:spPr>
        <p:txBody>
          <a:bodyPr/>
          <a:lstStyle/>
          <a:p>
            <a:r>
              <a:rPr lang="de-AT" dirty="0"/>
              <a:t> </a:t>
            </a:r>
          </a:p>
        </p:txBody>
      </p:sp>
      <p:pic>
        <p:nvPicPr>
          <p:cNvPr id="9" name="Inhaltsplatzhalter 8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12776"/>
            <a:ext cx="2603591" cy="3960441"/>
          </a:xfrm>
        </p:spPr>
      </p:pic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>
          <a:xfrm>
            <a:off x="3059833" y="1444294"/>
            <a:ext cx="5626968" cy="3941763"/>
          </a:xfrm>
        </p:spPr>
        <p:txBody>
          <a:bodyPr>
            <a:normAutofit/>
          </a:bodyPr>
          <a:lstStyle/>
          <a:p>
            <a:pPr marL="109728" indent="0">
              <a:lnSpc>
                <a:spcPct val="80000"/>
              </a:lnSpc>
              <a:buNone/>
              <a:defRPr/>
            </a:pPr>
            <a:endParaRPr lang="de-AT" b="1" dirty="0"/>
          </a:p>
          <a:p>
            <a:pPr marL="109728" indent="0">
              <a:lnSpc>
                <a:spcPct val="80000"/>
              </a:lnSpc>
              <a:buNone/>
              <a:defRPr/>
            </a:pPr>
            <a:endParaRPr lang="de-AT" sz="2400" b="1" dirty="0"/>
          </a:p>
          <a:p>
            <a:pPr marL="109728" indent="0">
              <a:lnSpc>
                <a:spcPct val="80000"/>
              </a:lnSpc>
              <a:buNone/>
              <a:defRPr/>
            </a:pPr>
            <a:endParaRPr lang="de-AT" b="1" dirty="0"/>
          </a:p>
          <a:p>
            <a:pPr marL="109728" indent="0">
              <a:lnSpc>
                <a:spcPct val="80000"/>
              </a:lnSpc>
              <a:buNone/>
              <a:defRPr/>
            </a:pPr>
            <a:endParaRPr lang="de-AT" sz="2400" b="1" dirty="0"/>
          </a:p>
          <a:p>
            <a:pPr marL="109728" indent="0">
              <a:lnSpc>
                <a:spcPct val="80000"/>
              </a:lnSpc>
              <a:buNone/>
              <a:defRPr/>
            </a:pPr>
            <a:r>
              <a:rPr lang="de-AT" b="1" dirty="0"/>
              <a:t>Mediation allerdings über den einzelnen Konflikt hinaus auch als Haltung von Bedeutung für Gesellschaft</a:t>
            </a:r>
            <a:endParaRPr lang="de-AT" sz="2400" b="1" dirty="0"/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endParaRPr lang="de-AT" b="1" dirty="0"/>
          </a:p>
          <a:p>
            <a:pPr marL="109538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e-AT" alt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9EBF992-3FD0-4FC0-BDDF-C3E96EE7ADC0}"/>
              </a:ext>
            </a:extLst>
          </p:cNvPr>
          <p:cNvSpPr txBox="1"/>
          <p:nvPr/>
        </p:nvSpPr>
        <p:spPr>
          <a:xfrm>
            <a:off x="3923928" y="0"/>
            <a:ext cx="430325" cy="12961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88F2DE2-F320-4599-B19F-7DC249F20AEF}"/>
              </a:ext>
            </a:extLst>
          </p:cNvPr>
          <p:cNvSpPr txBox="1"/>
          <p:nvPr/>
        </p:nvSpPr>
        <p:spPr>
          <a:xfrm>
            <a:off x="5364088" y="108966"/>
            <a:ext cx="936104" cy="2318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88AD1D62-87ED-4222-815B-5B864E3DD8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0"/>
            <a:ext cx="2483768" cy="134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248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3050"/>
            <a:ext cx="5842992" cy="1143000"/>
          </a:xfrm>
        </p:spPr>
        <p:txBody>
          <a:bodyPr>
            <a:normAutofit/>
          </a:bodyPr>
          <a:lstStyle/>
          <a:p>
            <a:r>
              <a:rPr lang="de-AT" sz="1400" dirty="0"/>
              <a:t/>
            </a:r>
            <a:br>
              <a:rPr lang="de-AT" sz="1400" dirty="0"/>
            </a:br>
            <a:endParaRPr lang="de-AT" sz="1800" b="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half" idx="3"/>
          </p:nvPr>
        </p:nvSpPr>
        <p:spPr>
          <a:xfrm>
            <a:off x="467544" y="5410200"/>
            <a:ext cx="8219257" cy="762000"/>
          </a:xfrm>
        </p:spPr>
        <p:txBody>
          <a:bodyPr/>
          <a:lstStyle/>
          <a:p>
            <a:r>
              <a:rPr lang="de-AT" dirty="0"/>
              <a:t> </a:t>
            </a:r>
          </a:p>
        </p:txBody>
      </p:sp>
      <p:pic>
        <p:nvPicPr>
          <p:cNvPr id="9" name="Inhaltsplatzhalter 8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12776"/>
            <a:ext cx="2603591" cy="3960441"/>
          </a:xfrm>
        </p:spPr>
      </p:pic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>
          <a:xfrm>
            <a:off x="3059833" y="1444294"/>
            <a:ext cx="5626968" cy="39417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endParaRPr lang="de-AT" b="1" dirty="0"/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endParaRPr lang="de-AT" b="1" dirty="0"/>
          </a:p>
          <a:p>
            <a:pPr lvl="1">
              <a:buFont typeface="Arial" charset="0"/>
              <a:buChar char="–"/>
              <a:defRPr/>
            </a:pPr>
            <a:r>
              <a:rPr lang="de-AT" altLang="de-DE" dirty="0"/>
              <a:t>Joahn Galtungs Gewaltdreieck</a:t>
            </a:r>
          </a:p>
          <a:p>
            <a:pPr lvl="2">
              <a:buFont typeface="Arial" charset="0"/>
              <a:buChar char="•"/>
              <a:defRPr/>
            </a:pPr>
            <a:r>
              <a:rPr lang="de-DE" altLang="de-DE" dirty="0" err="1"/>
              <a:t>attitudes</a:t>
            </a:r>
            <a:r>
              <a:rPr lang="de-DE" altLang="de-DE" dirty="0"/>
              <a:t> (Einstellungen): kulturelle Gewalt </a:t>
            </a:r>
            <a:r>
              <a:rPr lang="de-DE" altLang="de-DE" dirty="0" err="1"/>
              <a:t>behaviors</a:t>
            </a:r>
            <a:r>
              <a:rPr lang="de-DE" altLang="de-DE" dirty="0"/>
              <a:t> (Verhalten): direkte Gewalt</a:t>
            </a:r>
          </a:p>
          <a:p>
            <a:pPr lvl="2">
              <a:buFont typeface="Arial" charset="0"/>
              <a:buChar char="•"/>
              <a:defRPr/>
            </a:pPr>
            <a:r>
              <a:rPr lang="de-DE" altLang="de-DE" dirty="0" err="1"/>
              <a:t>contradictions</a:t>
            </a:r>
            <a:r>
              <a:rPr lang="de-DE" altLang="de-DE" dirty="0"/>
              <a:t> (Widersprüche): strukturelle Gewalt</a:t>
            </a:r>
          </a:p>
          <a:p>
            <a:pPr lvl="2">
              <a:buFont typeface="Arial" charset="0"/>
              <a:buChar char="•"/>
              <a:defRPr/>
            </a:pPr>
            <a:r>
              <a:rPr lang="de-DE" altLang="de-DE" dirty="0"/>
              <a:t>Besondere Beeinflussung durch </a:t>
            </a:r>
            <a:r>
              <a:rPr lang="de-DE" altLang="de-DE" dirty="0" err="1"/>
              <a:t>attitudes</a:t>
            </a:r>
            <a:r>
              <a:rPr lang="de-DE" altLang="de-DE" dirty="0"/>
              <a:t> und </a:t>
            </a:r>
            <a:r>
              <a:rPr lang="de-DE" altLang="de-DE" dirty="0" err="1"/>
              <a:t>contradictions</a:t>
            </a:r>
            <a:endParaRPr lang="de-DE" altLang="de-DE" dirty="0"/>
          </a:p>
          <a:p>
            <a:pPr marL="109538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e-AT" alt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9EBF992-3FD0-4FC0-BDDF-C3E96EE7ADC0}"/>
              </a:ext>
            </a:extLst>
          </p:cNvPr>
          <p:cNvSpPr txBox="1"/>
          <p:nvPr/>
        </p:nvSpPr>
        <p:spPr>
          <a:xfrm>
            <a:off x="3923928" y="0"/>
            <a:ext cx="430325" cy="12961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88F2DE2-F320-4599-B19F-7DC249F20AEF}"/>
              </a:ext>
            </a:extLst>
          </p:cNvPr>
          <p:cNvSpPr txBox="1"/>
          <p:nvPr/>
        </p:nvSpPr>
        <p:spPr>
          <a:xfrm>
            <a:off x="5364088" y="108966"/>
            <a:ext cx="936104" cy="2318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88AD1D62-87ED-4222-815B-5B864E3DD8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0"/>
            <a:ext cx="2483768" cy="134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3268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3050"/>
            <a:ext cx="5842992" cy="1143000"/>
          </a:xfrm>
        </p:spPr>
        <p:txBody>
          <a:bodyPr>
            <a:normAutofit/>
          </a:bodyPr>
          <a:lstStyle/>
          <a:p>
            <a:r>
              <a:rPr lang="de-AT" sz="1400" dirty="0"/>
              <a:t/>
            </a:r>
            <a:br>
              <a:rPr lang="de-AT" sz="1400" dirty="0"/>
            </a:br>
            <a:endParaRPr lang="de-AT" sz="1800" b="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half" idx="3"/>
          </p:nvPr>
        </p:nvSpPr>
        <p:spPr>
          <a:xfrm>
            <a:off x="467544" y="5410200"/>
            <a:ext cx="8219257" cy="762000"/>
          </a:xfrm>
        </p:spPr>
        <p:txBody>
          <a:bodyPr/>
          <a:lstStyle/>
          <a:p>
            <a:r>
              <a:rPr lang="de-AT" dirty="0"/>
              <a:t> </a:t>
            </a:r>
          </a:p>
        </p:txBody>
      </p:sp>
      <p:pic>
        <p:nvPicPr>
          <p:cNvPr id="9" name="Inhaltsplatzhalter 8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12776"/>
            <a:ext cx="2603591" cy="3960441"/>
          </a:xfrm>
        </p:spPr>
      </p:pic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>
          <a:xfrm>
            <a:off x="3059833" y="1444294"/>
            <a:ext cx="5626968" cy="394176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endParaRPr lang="de-AT" b="1" dirty="0"/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de-AT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Lösungsansätze nach Galtung: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endParaRPr kumimoji="0" lang="de-AT" alt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de-AT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Peace </a:t>
            </a:r>
            <a:r>
              <a:rPr kumimoji="0" lang="de-AT" alt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keeping</a:t>
            </a:r>
            <a:r>
              <a:rPr kumimoji="0" lang="de-AT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Normen; man spricht vom „negativen Frieden“; es soll direkte Gewalt vermieden werden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de-AT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Peace </a:t>
            </a:r>
            <a:r>
              <a:rPr kumimoji="0" lang="de-AT" alt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building</a:t>
            </a:r>
            <a:r>
              <a:rPr kumimoji="0" lang="de-AT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Auflösung der </a:t>
            </a:r>
            <a:r>
              <a:rPr kumimoji="0" lang="de-AT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condradictions</a:t>
            </a:r>
            <a:r>
              <a:rPr kumimoji="0" lang="de-AT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um struktureller Gewalt zu begegnen; man spricht von positivem Frieden 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de-AT" alt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Peace </a:t>
            </a:r>
            <a:r>
              <a:rPr kumimoji="0" lang="de-AT" alt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making</a:t>
            </a:r>
            <a:r>
              <a:rPr kumimoji="0" lang="de-AT" alt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Aussöhnung, Ausbalancierung von Machtungleichgewichten; Konfliktprävention durch Änderung der </a:t>
            </a:r>
            <a:r>
              <a:rPr kumimoji="0" lang="de-AT" alt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attitudes</a:t>
            </a:r>
            <a:endParaRPr kumimoji="0" lang="de-DE" alt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109538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e-AT" alt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9EBF992-3FD0-4FC0-BDDF-C3E96EE7ADC0}"/>
              </a:ext>
            </a:extLst>
          </p:cNvPr>
          <p:cNvSpPr txBox="1"/>
          <p:nvPr/>
        </p:nvSpPr>
        <p:spPr>
          <a:xfrm>
            <a:off x="3923928" y="0"/>
            <a:ext cx="430325" cy="12961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88F2DE2-F320-4599-B19F-7DC249F20AEF}"/>
              </a:ext>
            </a:extLst>
          </p:cNvPr>
          <p:cNvSpPr txBox="1"/>
          <p:nvPr/>
        </p:nvSpPr>
        <p:spPr>
          <a:xfrm>
            <a:off x="5364088" y="108966"/>
            <a:ext cx="936104" cy="2318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88AD1D62-87ED-4222-815B-5B864E3DD8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0"/>
            <a:ext cx="2483768" cy="134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3710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3050"/>
            <a:ext cx="5842992" cy="1143000"/>
          </a:xfrm>
        </p:spPr>
        <p:txBody>
          <a:bodyPr>
            <a:normAutofit/>
          </a:bodyPr>
          <a:lstStyle/>
          <a:p>
            <a:r>
              <a:rPr lang="de-AT" sz="1400" dirty="0"/>
              <a:t/>
            </a:r>
            <a:br>
              <a:rPr lang="de-AT" sz="1400" dirty="0"/>
            </a:br>
            <a:endParaRPr lang="de-AT" sz="1800" b="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half" idx="3"/>
          </p:nvPr>
        </p:nvSpPr>
        <p:spPr>
          <a:xfrm>
            <a:off x="467544" y="5410200"/>
            <a:ext cx="8219257" cy="762000"/>
          </a:xfrm>
        </p:spPr>
        <p:txBody>
          <a:bodyPr/>
          <a:lstStyle/>
          <a:p>
            <a:r>
              <a:rPr lang="de-AT" dirty="0"/>
              <a:t> </a:t>
            </a:r>
          </a:p>
        </p:txBody>
      </p:sp>
      <p:pic>
        <p:nvPicPr>
          <p:cNvPr id="9" name="Inhaltsplatzhalter 8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12776"/>
            <a:ext cx="2603591" cy="3960441"/>
          </a:xfrm>
        </p:spPr>
      </p:pic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>
          <a:xfrm>
            <a:off x="3059833" y="1444294"/>
            <a:ext cx="5626968" cy="3941763"/>
          </a:xfrm>
        </p:spPr>
        <p:txBody>
          <a:bodyPr>
            <a:normAutofit lnSpcReduction="1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kumimoji="0" lang="de-AT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Konflikte können mittels Einnahme einer mediativen Haltung positiv gesehen und gelebt werden. Dann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de-AT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schaffen sie Problembewusstsein,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de-AT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stärken sie den Willen zur Veränderung,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de-AT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erzeugen sie Druck, Probleme aktiv anzugehen,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de-AT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vertiefen sie zwischenmenschliche Beziehungen,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de-AT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festigen sie den Zusammenhalt,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de-AT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geben sie Anstoß, Fähigkeiten und Kenntnisse zu vertiefen,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de-AT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fördern sie Kreativität,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de-AT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bieten sie die Gelegenheit, uns selbst und andere besser kennenzulernen,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de-AT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führen sie zu besseren Entscheidungen,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de-AT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fördern sie unsere Persönlichkeitsentwicklung,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de-AT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können sie sogar Spaß machen und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kumimoji="0" lang="de-AT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machen schließlich das Leben sogar interessanter.</a:t>
            </a:r>
          </a:p>
          <a:p>
            <a:pPr marL="109538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e-AT" alt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9EBF992-3FD0-4FC0-BDDF-C3E96EE7ADC0}"/>
              </a:ext>
            </a:extLst>
          </p:cNvPr>
          <p:cNvSpPr txBox="1"/>
          <p:nvPr/>
        </p:nvSpPr>
        <p:spPr>
          <a:xfrm>
            <a:off x="3923928" y="0"/>
            <a:ext cx="430325" cy="12961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88F2DE2-F320-4599-B19F-7DC249F20AEF}"/>
              </a:ext>
            </a:extLst>
          </p:cNvPr>
          <p:cNvSpPr txBox="1"/>
          <p:nvPr/>
        </p:nvSpPr>
        <p:spPr>
          <a:xfrm>
            <a:off x="5364088" y="108966"/>
            <a:ext cx="936104" cy="2318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88AD1D62-87ED-4222-815B-5B864E3DD8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0"/>
            <a:ext cx="2483768" cy="134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20071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3050"/>
            <a:ext cx="5842992" cy="1143000"/>
          </a:xfrm>
        </p:spPr>
        <p:txBody>
          <a:bodyPr>
            <a:normAutofit/>
          </a:bodyPr>
          <a:lstStyle/>
          <a:p>
            <a:r>
              <a:rPr lang="de-AT" sz="1400" dirty="0"/>
              <a:t/>
            </a:r>
            <a:br>
              <a:rPr lang="de-AT" sz="1400" dirty="0"/>
            </a:br>
            <a:endParaRPr lang="de-AT" sz="1800" b="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half" idx="3"/>
          </p:nvPr>
        </p:nvSpPr>
        <p:spPr>
          <a:xfrm>
            <a:off x="467544" y="5410200"/>
            <a:ext cx="8219257" cy="762000"/>
          </a:xfrm>
        </p:spPr>
        <p:txBody>
          <a:bodyPr/>
          <a:lstStyle/>
          <a:p>
            <a:r>
              <a:rPr lang="de-AT" dirty="0"/>
              <a:t> </a:t>
            </a:r>
          </a:p>
        </p:txBody>
      </p:sp>
      <p:pic>
        <p:nvPicPr>
          <p:cNvPr id="9" name="Inhaltsplatzhalter 8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12776"/>
            <a:ext cx="2603591" cy="3960441"/>
          </a:xfrm>
        </p:spPr>
      </p:pic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>
          <a:xfrm>
            <a:off x="3059833" y="1444294"/>
            <a:ext cx="5626968" cy="3941763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  <a:defRPr/>
            </a:pPr>
            <a:endParaRPr lang="de-AT" b="1" u="sng" dirty="0"/>
          </a:p>
          <a:p>
            <a:pPr>
              <a:buFont typeface="Arial" charset="0"/>
              <a:buChar char="•"/>
              <a:defRPr/>
            </a:pPr>
            <a:r>
              <a:rPr lang="de-AT" b="1" u="sng" dirty="0"/>
              <a:t>Welche Fragen sind übergeblieben?</a:t>
            </a:r>
          </a:p>
          <a:p>
            <a:pPr>
              <a:buFont typeface="Arial" charset="0"/>
              <a:buChar char="•"/>
              <a:defRPr/>
            </a:pPr>
            <a:endParaRPr lang="de-AT" b="1" u="sng" dirty="0"/>
          </a:p>
          <a:p>
            <a:pPr>
              <a:buFont typeface="Arial" charset="0"/>
              <a:buChar char="•"/>
              <a:defRPr/>
            </a:pPr>
            <a:r>
              <a:rPr lang="de-AT" b="1" u="sng" dirty="0"/>
              <a:t>Welche Erwartungen wurden noch nicht getroffen?</a:t>
            </a:r>
          </a:p>
          <a:p>
            <a:pPr>
              <a:buFont typeface="Arial" charset="0"/>
              <a:buChar char="•"/>
              <a:defRPr/>
            </a:pPr>
            <a:endParaRPr lang="de-AT" b="1" u="sng" dirty="0"/>
          </a:p>
          <a:p>
            <a:pPr>
              <a:buFont typeface="Arial" charset="0"/>
              <a:buChar char="•"/>
              <a:defRPr/>
            </a:pPr>
            <a:r>
              <a:rPr lang="de-AT" b="1" u="sng" dirty="0"/>
              <a:t>Was nehme ich mit?</a:t>
            </a:r>
            <a:endParaRPr lang="de-AT" dirty="0"/>
          </a:p>
          <a:p>
            <a:endParaRPr lang="de-AT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B91F59F3-A187-482E-9D61-C7C7B8FB66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0790" y="79914"/>
            <a:ext cx="932769" cy="231668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B6935CB6-698F-4E11-9D1A-E026A7F4D7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94481" y="77297"/>
            <a:ext cx="426757" cy="1298561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9755D2A4-3AC8-4A0B-86EE-B15D1FA1CB1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0"/>
            <a:ext cx="2483768" cy="134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35436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3050"/>
            <a:ext cx="5842992" cy="1143000"/>
          </a:xfrm>
        </p:spPr>
        <p:txBody>
          <a:bodyPr>
            <a:normAutofit/>
          </a:bodyPr>
          <a:lstStyle/>
          <a:p>
            <a:r>
              <a:rPr lang="de-AT" sz="1400" dirty="0"/>
              <a:t/>
            </a:r>
            <a:br>
              <a:rPr lang="de-AT" sz="1400" dirty="0"/>
            </a:br>
            <a:endParaRPr lang="de-AT" sz="1800" b="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half" idx="3"/>
          </p:nvPr>
        </p:nvSpPr>
        <p:spPr>
          <a:xfrm>
            <a:off x="467544" y="5410200"/>
            <a:ext cx="8219257" cy="762000"/>
          </a:xfrm>
        </p:spPr>
        <p:txBody>
          <a:bodyPr/>
          <a:lstStyle/>
          <a:p>
            <a:r>
              <a:rPr lang="de-AT" dirty="0"/>
              <a:t> </a:t>
            </a:r>
          </a:p>
        </p:txBody>
      </p:sp>
      <p:pic>
        <p:nvPicPr>
          <p:cNvPr id="9" name="Inhaltsplatzhalter 8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12776"/>
            <a:ext cx="2603591" cy="3960441"/>
          </a:xfrm>
        </p:spPr>
      </p:pic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>
          <a:xfrm>
            <a:off x="3059833" y="1444294"/>
            <a:ext cx="5626968" cy="3941763"/>
          </a:xfrm>
        </p:spPr>
        <p:txBody>
          <a:bodyPr>
            <a:normAutofit/>
          </a:bodyPr>
          <a:lstStyle/>
          <a:p>
            <a:r>
              <a:rPr lang="de-AT" b="1" dirty="0"/>
              <a:t>Fragen, Anregungen, Wunsch nach Austausch</a:t>
            </a:r>
          </a:p>
          <a:p>
            <a:endParaRPr lang="de-AT" b="1" dirty="0"/>
          </a:p>
          <a:p>
            <a:pPr marL="109728" indent="0">
              <a:buNone/>
            </a:pPr>
            <a:r>
              <a:rPr lang="de-AT" dirty="0"/>
              <a:t>Hans-Jürgen GAUGL</a:t>
            </a:r>
          </a:p>
          <a:p>
            <a:pPr marL="109728" indent="0">
              <a:buNone/>
            </a:pPr>
            <a:r>
              <a:rPr lang="de-AT" dirty="0">
                <a:hlinkClick r:id="rId3"/>
              </a:rPr>
              <a:t>www.lassunsreden.at</a:t>
            </a:r>
            <a:endParaRPr lang="de-AT" dirty="0"/>
          </a:p>
          <a:p>
            <a:pPr marL="109728" indent="0">
              <a:buNone/>
            </a:pPr>
            <a:r>
              <a:rPr lang="de-AT" dirty="0">
                <a:hlinkClick r:id="rId4"/>
              </a:rPr>
              <a:t>www.facebook.com/konfliktenergie</a:t>
            </a:r>
            <a:endParaRPr lang="de-AT" dirty="0"/>
          </a:p>
          <a:p>
            <a:pPr marL="109728" indent="0">
              <a:buNone/>
            </a:pPr>
            <a:r>
              <a:rPr lang="de-AT" dirty="0">
                <a:hlinkClick r:id="rId5"/>
              </a:rPr>
              <a:t>www.springer.com</a:t>
            </a:r>
            <a:endParaRPr lang="de-AT" dirty="0"/>
          </a:p>
          <a:p>
            <a:pPr marL="109728" indent="0">
              <a:buNone/>
            </a:pPr>
            <a:r>
              <a:rPr lang="de-AT" dirty="0"/>
              <a:t>0676-728 62 76</a:t>
            </a:r>
          </a:p>
          <a:p>
            <a:pPr marL="109728" indent="0">
              <a:buNone/>
            </a:pPr>
            <a:r>
              <a:rPr lang="de-AT" dirty="0"/>
              <a:t>gaugl@lassunsreden.at</a:t>
            </a:r>
          </a:p>
          <a:p>
            <a:pPr marL="109728" indent="0">
              <a:buNone/>
            </a:pPr>
            <a:endParaRPr lang="de-AT" dirty="0"/>
          </a:p>
          <a:p>
            <a:pPr marL="109728" indent="0">
              <a:buNone/>
            </a:pPr>
            <a:endParaRPr lang="de-AT" dirty="0"/>
          </a:p>
          <a:p>
            <a:endParaRPr lang="de-AT" dirty="0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729D4E78-C942-4786-B9B8-DFEA8B214E2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0"/>
            <a:ext cx="2483768" cy="134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0063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3050"/>
            <a:ext cx="5842992" cy="1143000"/>
          </a:xfrm>
        </p:spPr>
        <p:txBody>
          <a:bodyPr>
            <a:normAutofit/>
          </a:bodyPr>
          <a:lstStyle/>
          <a:p>
            <a:r>
              <a:rPr lang="de-AT" sz="1400" dirty="0"/>
              <a:t/>
            </a:r>
            <a:br>
              <a:rPr lang="de-AT" sz="1400" dirty="0"/>
            </a:br>
            <a:endParaRPr lang="de-AT" sz="1800" b="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half" idx="3"/>
          </p:nvPr>
        </p:nvSpPr>
        <p:spPr>
          <a:xfrm>
            <a:off x="467544" y="5410200"/>
            <a:ext cx="8219257" cy="762000"/>
          </a:xfrm>
        </p:spPr>
        <p:txBody>
          <a:bodyPr/>
          <a:lstStyle/>
          <a:p>
            <a:r>
              <a:rPr lang="de-AT" dirty="0"/>
              <a:t> 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>
          <a:xfrm>
            <a:off x="3059833" y="1444294"/>
            <a:ext cx="5626968" cy="39417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de-AT" dirty="0"/>
          </a:p>
          <a:p>
            <a:pPr marL="109728" indent="0">
              <a:buNone/>
            </a:pPr>
            <a:endParaRPr lang="de-AT" dirty="0"/>
          </a:p>
          <a:p>
            <a:endParaRPr lang="de-AT" dirty="0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8075240" cy="3941763"/>
          </a:xfrm>
        </p:spPr>
        <p:txBody>
          <a:bodyPr/>
          <a:lstStyle/>
          <a:p>
            <a:pPr marL="109728" indent="0" algn="ctr">
              <a:buNone/>
            </a:pPr>
            <a:endParaRPr lang="de-AT" b="1" dirty="0"/>
          </a:p>
          <a:p>
            <a:pPr marL="109728" indent="0" algn="ctr">
              <a:buNone/>
            </a:pPr>
            <a:endParaRPr lang="de-AT" b="1" dirty="0"/>
          </a:p>
          <a:p>
            <a:pPr marL="109728" indent="0" algn="ctr">
              <a:buNone/>
            </a:pPr>
            <a:endParaRPr lang="de-AT" b="1" dirty="0"/>
          </a:p>
          <a:p>
            <a:pPr marL="109728" indent="0" algn="ctr">
              <a:buNone/>
            </a:pPr>
            <a:r>
              <a:rPr lang="de-AT" b="1" u="sng" dirty="0"/>
              <a:t>DANKE</a:t>
            </a:r>
            <a:r>
              <a:rPr lang="de-AT" b="1" dirty="0"/>
              <a:t> für die heutige Zusammenarbeit.</a:t>
            </a:r>
          </a:p>
          <a:p>
            <a:pPr marL="109728" indent="0" algn="ctr">
              <a:buNone/>
            </a:pPr>
            <a:endParaRPr lang="de-AT" b="1" dirty="0"/>
          </a:p>
          <a:p>
            <a:pPr marL="109728" indent="0" algn="ctr">
              <a:buNone/>
            </a:pPr>
            <a:endParaRPr lang="de-AT" b="1" dirty="0"/>
          </a:p>
          <a:p>
            <a:pPr marL="109728" indent="0" algn="ctr">
              <a:buNone/>
            </a:pPr>
            <a:r>
              <a:rPr lang="de-AT" b="1" dirty="0"/>
              <a:t>Viel </a:t>
            </a:r>
            <a:r>
              <a:rPr lang="de-AT" b="1" u="sng" dirty="0"/>
              <a:t>ERFOLG</a:t>
            </a:r>
            <a:r>
              <a:rPr lang="de-AT" b="1" dirty="0"/>
              <a:t> bei der Umsetzung!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B2FE9094-A7BF-4203-A8CD-DBD1471554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0"/>
            <a:ext cx="2483768" cy="134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438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3050"/>
            <a:ext cx="5842992" cy="1143000"/>
          </a:xfrm>
        </p:spPr>
        <p:txBody>
          <a:bodyPr>
            <a:normAutofit/>
          </a:bodyPr>
          <a:lstStyle/>
          <a:p>
            <a:r>
              <a:rPr lang="de-AT" sz="1400" dirty="0"/>
              <a:t/>
            </a:r>
            <a:br>
              <a:rPr lang="de-AT" sz="1400" dirty="0"/>
            </a:br>
            <a:endParaRPr lang="de-AT" sz="1800" b="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half" idx="3"/>
          </p:nvPr>
        </p:nvSpPr>
        <p:spPr>
          <a:xfrm>
            <a:off x="467544" y="5410200"/>
            <a:ext cx="8219257" cy="762000"/>
          </a:xfrm>
        </p:spPr>
        <p:txBody>
          <a:bodyPr/>
          <a:lstStyle/>
          <a:p>
            <a:r>
              <a:rPr lang="de-AT" dirty="0"/>
              <a:t> </a:t>
            </a:r>
          </a:p>
        </p:txBody>
      </p:sp>
      <p:pic>
        <p:nvPicPr>
          <p:cNvPr id="9" name="Inhaltsplatzhalter 8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12776"/>
            <a:ext cx="2603591" cy="3960441"/>
          </a:xfrm>
        </p:spPr>
      </p:pic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>
          <a:xfrm>
            <a:off x="3059833" y="1444294"/>
            <a:ext cx="5626968" cy="3941763"/>
          </a:xfrm>
        </p:spPr>
        <p:txBody>
          <a:bodyPr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de-A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Wer ist Hans-Jürgen Gaugl?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  <a:tabLst/>
              <a:defRPr/>
            </a:pPr>
            <a:endParaRPr kumimoji="0" lang="de-A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de-A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Was wird hier passieren?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Char char=""/>
              <a:tabLst/>
              <a:defRPr/>
            </a:pPr>
            <a:endParaRPr kumimoji="0" lang="de-A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A2BF"/>
              </a:buClr>
              <a:buSzPct val="68000"/>
              <a:buNone/>
              <a:tabLst/>
              <a:defRPr/>
            </a:pPr>
            <a:endParaRPr kumimoji="0" lang="de-AT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None/>
              <a:tabLst/>
              <a:defRPr/>
            </a:pPr>
            <a:endParaRPr kumimoji="0" lang="de-AT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None/>
              <a:tabLst/>
              <a:defRPr/>
            </a:pPr>
            <a:r>
              <a:rPr lang="de-AT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IHRE</a:t>
            </a:r>
            <a:r>
              <a:rPr kumimoji="0" lang="de-AT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Fragen – nehmen Sie bitte das mit, was SIE interessiert!</a:t>
            </a:r>
          </a:p>
          <a:p>
            <a:pPr marL="109728" indent="0">
              <a:buNone/>
            </a:pPr>
            <a:endParaRPr lang="de-AT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B91F59F3-A187-482E-9D61-C7C7B8FB66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0790" y="79914"/>
            <a:ext cx="932769" cy="231668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B6935CB6-698F-4E11-9D1A-E026A7F4D7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94481" y="77297"/>
            <a:ext cx="426757" cy="1298561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4A8E5D27-ED44-4699-AC81-6A39ABBA5A2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0"/>
            <a:ext cx="2483768" cy="134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465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3050"/>
            <a:ext cx="5842992" cy="1143000"/>
          </a:xfrm>
        </p:spPr>
        <p:txBody>
          <a:bodyPr>
            <a:normAutofit/>
          </a:bodyPr>
          <a:lstStyle/>
          <a:p>
            <a:r>
              <a:rPr lang="de-AT" sz="1400" dirty="0"/>
              <a:t/>
            </a:r>
            <a:br>
              <a:rPr lang="de-AT" sz="1400" dirty="0"/>
            </a:br>
            <a:endParaRPr lang="de-AT" sz="1800" b="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half" idx="3"/>
          </p:nvPr>
        </p:nvSpPr>
        <p:spPr>
          <a:xfrm>
            <a:off x="467544" y="5410200"/>
            <a:ext cx="8219257" cy="762000"/>
          </a:xfrm>
        </p:spPr>
        <p:txBody>
          <a:bodyPr/>
          <a:lstStyle/>
          <a:p>
            <a:r>
              <a:rPr lang="de-AT" dirty="0"/>
              <a:t> </a:t>
            </a:r>
          </a:p>
        </p:txBody>
      </p:sp>
      <p:pic>
        <p:nvPicPr>
          <p:cNvPr id="9" name="Inhaltsplatzhalter 8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12776"/>
            <a:ext cx="2603591" cy="3960441"/>
          </a:xfrm>
        </p:spPr>
      </p:pic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>
          <a:xfrm>
            <a:off x="3059833" y="1444294"/>
            <a:ext cx="5626968" cy="3941763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Hans-Jürgen Gaugl ist</a:t>
            </a:r>
          </a:p>
          <a:p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Jurist</a:t>
            </a:r>
          </a:p>
          <a:p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Psychosozialer Berater</a:t>
            </a:r>
          </a:p>
          <a:p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Eingetragener Mediator</a:t>
            </a:r>
          </a:p>
          <a:p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Allgemein beeideter und gerichtlich zertifizierter Sachverständiger</a:t>
            </a:r>
          </a:p>
          <a:p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Elternberater</a:t>
            </a:r>
          </a:p>
          <a:p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Vortragender</a:t>
            </a:r>
          </a:p>
          <a:p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Fachbuchautor</a:t>
            </a:r>
          </a:p>
          <a:p>
            <a:r>
              <a:rPr lang="de-AT" dirty="0">
                <a:latin typeface="Calibri" panose="020F0502020204030204" pitchFamily="34" charset="0"/>
                <a:cs typeface="Calibri" panose="020F0502020204030204" pitchFamily="34" charset="0"/>
              </a:rPr>
              <a:t>Stellvertreter des Berufszweigsprechers und Mitglied im Fachverband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9EBF992-3FD0-4FC0-BDDF-C3E96EE7ADC0}"/>
              </a:ext>
            </a:extLst>
          </p:cNvPr>
          <p:cNvSpPr txBox="1"/>
          <p:nvPr/>
        </p:nvSpPr>
        <p:spPr>
          <a:xfrm>
            <a:off x="3923928" y="0"/>
            <a:ext cx="430325" cy="12961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88F2DE2-F320-4599-B19F-7DC249F20AEF}"/>
              </a:ext>
            </a:extLst>
          </p:cNvPr>
          <p:cNvSpPr txBox="1"/>
          <p:nvPr/>
        </p:nvSpPr>
        <p:spPr>
          <a:xfrm>
            <a:off x="5364088" y="108966"/>
            <a:ext cx="936104" cy="2318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88AD1D62-87ED-4222-815B-5B864E3DD8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0"/>
            <a:ext cx="2483768" cy="134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229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3050"/>
            <a:ext cx="5842992" cy="1143000"/>
          </a:xfrm>
        </p:spPr>
        <p:txBody>
          <a:bodyPr>
            <a:normAutofit/>
          </a:bodyPr>
          <a:lstStyle/>
          <a:p>
            <a:r>
              <a:rPr lang="de-AT" sz="1400" dirty="0"/>
              <a:t/>
            </a:r>
            <a:br>
              <a:rPr lang="de-AT" sz="1400" dirty="0"/>
            </a:br>
            <a:endParaRPr lang="de-AT" sz="1800" b="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half" idx="3"/>
          </p:nvPr>
        </p:nvSpPr>
        <p:spPr>
          <a:xfrm>
            <a:off x="467544" y="5410200"/>
            <a:ext cx="8219257" cy="762000"/>
          </a:xfrm>
        </p:spPr>
        <p:txBody>
          <a:bodyPr/>
          <a:lstStyle/>
          <a:p>
            <a:r>
              <a:rPr lang="de-AT" dirty="0"/>
              <a:t> </a:t>
            </a:r>
          </a:p>
        </p:txBody>
      </p:sp>
      <p:pic>
        <p:nvPicPr>
          <p:cNvPr id="9" name="Inhaltsplatzhalter 8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12776"/>
            <a:ext cx="2603591" cy="3960441"/>
          </a:xfrm>
        </p:spPr>
      </p:pic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>
          <a:xfrm>
            <a:off x="3059833" y="1444294"/>
            <a:ext cx="5626968" cy="39417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buNone/>
            </a:pPr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buNone/>
            </a:pPr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buNone/>
            </a:pPr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buNone/>
            </a:pP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Mediation – was ist das überhaupt?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9EBF992-3FD0-4FC0-BDDF-C3E96EE7ADC0}"/>
              </a:ext>
            </a:extLst>
          </p:cNvPr>
          <p:cNvSpPr txBox="1"/>
          <p:nvPr/>
        </p:nvSpPr>
        <p:spPr>
          <a:xfrm>
            <a:off x="3923928" y="0"/>
            <a:ext cx="430325" cy="12961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88F2DE2-F320-4599-B19F-7DC249F20AEF}"/>
              </a:ext>
            </a:extLst>
          </p:cNvPr>
          <p:cNvSpPr txBox="1"/>
          <p:nvPr/>
        </p:nvSpPr>
        <p:spPr>
          <a:xfrm>
            <a:off x="5364088" y="108966"/>
            <a:ext cx="936104" cy="2318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88AD1D62-87ED-4222-815B-5B864E3DD8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0"/>
            <a:ext cx="2483768" cy="134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500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3050"/>
            <a:ext cx="5842992" cy="1143000"/>
          </a:xfrm>
        </p:spPr>
        <p:txBody>
          <a:bodyPr>
            <a:normAutofit/>
          </a:bodyPr>
          <a:lstStyle/>
          <a:p>
            <a:r>
              <a:rPr lang="de-AT" sz="1400" dirty="0"/>
              <a:t/>
            </a:r>
            <a:br>
              <a:rPr lang="de-AT" sz="1400" dirty="0"/>
            </a:br>
            <a:endParaRPr lang="de-AT" sz="1800" b="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half" idx="3"/>
          </p:nvPr>
        </p:nvSpPr>
        <p:spPr>
          <a:xfrm>
            <a:off x="467544" y="5410200"/>
            <a:ext cx="8219257" cy="762000"/>
          </a:xfrm>
        </p:spPr>
        <p:txBody>
          <a:bodyPr/>
          <a:lstStyle/>
          <a:p>
            <a:r>
              <a:rPr lang="de-AT" dirty="0"/>
              <a:t> </a:t>
            </a:r>
          </a:p>
        </p:txBody>
      </p:sp>
      <p:pic>
        <p:nvPicPr>
          <p:cNvPr id="9" name="Inhaltsplatzhalter 8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12776"/>
            <a:ext cx="2603591" cy="3960441"/>
          </a:xfrm>
        </p:spPr>
      </p:pic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>
          <a:xfrm>
            <a:off x="3059833" y="1444294"/>
            <a:ext cx="5626968" cy="3941763"/>
          </a:xfrm>
        </p:spPr>
        <p:txBody>
          <a:bodyPr>
            <a:normAutofit/>
          </a:bodyPr>
          <a:lstStyle/>
          <a:p>
            <a:pPr marL="109538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…eine auf </a:t>
            </a: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Freiwilligkeit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der Parteien beruhende Tätigkeit, bei der ein </a:t>
            </a: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fachlich ausgebildeter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neutraler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Vermittler (Mediator) mit </a:t>
            </a: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anerkannten Methoden 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die </a:t>
            </a: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Kommunikation zwischen den Parteien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systematisch mit dem </a:t>
            </a: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Ziel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fördert, eine von den Parteien </a:t>
            </a: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selbst verantwortete Lösung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ihres </a:t>
            </a:r>
            <a:r>
              <a:rPr kumimoji="0" lang="de-DE" alt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Konfliktes</a:t>
            </a:r>
            <a:r>
              <a:rPr kumimoji="0" lang="de-DE" alt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zu ermöglichen.</a:t>
            </a:r>
            <a:endParaRPr kumimoji="0" lang="de-AT" alt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9EBF992-3FD0-4FC0-BDDF-C3E96EE7ADC0}"/>
              </a:ext>
            </a:extLst>
          </p:cNvPr>
          <p:cNvSpPr txBox="1"/>
          <p:nvPr/>
        </p:nvSpPr>
        <p:spPr>
          <a:xfrm>
            <a:off x="3923928" y="0"/>
            <a:ext cx="430325" cy="12961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88F2DE2-F320-4599-B19F-7DC249F20AEF}"/>
              </a:ext>
            </a:extLst>
          </p:cNvPr>
          <p:cNvSpPr txBox="1"/>
          <p:nvPr/>
        </p:nvSpPr>
        <p:spPr>
          <a:xfrm>
            <a:off x="5364088" y="108966"/>
            <a:ext cx="936104" cy="2318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88AD1D62-87ED-4222-815B-5B864E3DD8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0"/>
            <a:ext cx="2483768" cy="134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340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3050"/>
            <a:ext cx="5842992" cy="1143000"/>
          </a:xfrm>
        </p:spPr>
        <p:txBody>
          <a:bodyPr>
            <a:normAutofit/>
          </a:bodyPr>
          <a:lstStyle/>
          <a:p>
            <a:r>
              <a:rPr lang="de-AT" sz="1400" dirty="0"/>
              <a:t/>
            </a:r>
            <a:br>
              <a:rPr lang="de-AT" sz="1400" dirty="0"/>
            </a:br>
            <a:endParaRPr lang="de-AT" sz="1800" b="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half" idx="3"/>
          </p:nvPr>
        </p:nvSpPr>
        <p:spPr>
          <a:xfrm>
            <a:off x="467544" y="5410200"/>
            <a:ext cx="8219257" cy="762000"/>
          </a:xfrm>
        </p:spPr>
        <p:txBody>
          <a:bodyPr/>
          <a:lstStyle/>
          <a:p>
            <a:r>
              <a:rPr lang="de-AT" dirty="0"/>
              <a:t> </a:t>
            </a:r>
          </a:p>
        </p:txBody>
      </p:sp>
      <p:pic>
        <p:nvPicPr>
          <p:cNvPr id="9" name="Inhaltsplatzhalter 8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12776"/>
            <a:ext cx="2603591" cy="3960441"/>
          </a:xfr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09EBF992-3FD0-4FC0-BDDF-C3E96EE7ADC0}"/>
              </a:ext>
            </a:extLst>
          </p:cNvPr>
          <p:cNvSpPr txBox="1"/>
          <p:nvPr/>
        </p:nvSpPr>
        <p:spPr>
          <a:xfrm>
            <a:off x="3923928" y="0"/>
            <a:ext cx="430325" cy="12961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88F2DE2-F320-4599-B19F-7DC249F20AEF}"/>
              </a:ext>
            </a:extLst>
          </p:cNvPr>
          <p:cNvSpPr txBox="1"/>
          <p:nvPr/>
        </p:nvSpPr>
        <p:spPr>
          <a:xfrm>
            <a:off x="5364088" y="108966"/>
            <a:ext cx="936104" cy="2318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88AD1D62-87ED-4222-815B-5B864E3DD8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0"/>
            <a:ext cx="2483768" cy="1347992"/>
          </a:xfrm>
          <a:prstGeom prst="rect">
            <a:avLst/>
          </a:prstGeom>
        </p:spPr>
      </p:pic>
      <p:pic>
        <p:nvPicPr>
          <p:cNvPr id="11" name="Bild 2" descr="http://www.gcwb.de/.cm4all/iproc.php/Die%205%20Phasen%20der%20Mediation.PNG/downsize_1280_0/Die%205%20Phasen%20der%20Mediation.PNG">
            <a:extLst>
              <a:ext uri="{FF2B5EF4-FFF2-40B4-BE49-F238E27FC236}">
                <a16:creationId xmlns:a16="http://schemas.microsoft.com/office/drawing/2014/main" id="{000ADBF7-E5F7-4464-80BB-934F16DA1EE4}"/>
              </a:ext>
            </a:extLst>
          </p:cNvPr>
          <p:cNvPicPr>
            <a:picLocks noGrp="1" noChangeArrowheads="1"/>
          </p:cNvPicPr>
          <p:nvPr>
            <p:ph sz="quarter" idx="4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45114" y="1444625"/>
            <a:ext cx="5255684" cy="3941763"/>
          </a:xfrm>
        </p:spPr>
      </p:pic>
    </p:spTree>
    <p:extLst>
      <p:ext uri="{BB962C8B-B14F-4D97-AF65-F5344CB8AC3E}">
        <p14:creationId xmlns:p14="http://schemas.microsoft.com/office/powerpoint/2010/main" val="1311717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3050"/>
            <a:ext cx="5842992" cy="1143000"/>
          </a:xfrm>
        </p:spPr>
        <p:txBody>
          <a:bodyPr>
            <a:normAutofit/>
          </a:bodyPr>
          <a:lstStyle/>
          <a:p>
            <a:r>
              <a:rPr lang="de-AT" sz="1400" dirty="0"/>
              <a:t/>
            </a:r>
            <a:br>
              <a:rPr lang="de-AT" sz="1400" dirty="0"/>
            </a:br>
            <a:endParaRPr lang="de-AT" sz="1800" b="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half" idx="3"/>
          </p:nvPr>
        </p:nvSpPr>
        <p:spPr>
          <a:xfrm>
            <a:off x="467544" y="5410200"/>
            <a:ext cx="8219257" cy="762000"/>
          </a:xfrm>
        </p:spPr>
        <p:txBody>
          <a:bodyPr/>
          <a:lstStyle/>
          <a:p>
            <a:r>
              <a:rPr lang="de-AT" dirty="0"/>
              <a:t> </a:t>
            </a:r>
          </a:p>
        </p:txBody>
      </p:sp>
      <p:pic>
        <p:nvPicPr>
          <p:cNvPr id="9" name="Inhaltsplatzhalter 8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12776"/>
            <a:ext cx="2603591" cy="3960441"/>
          </a:xfr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09EBF992-3FD0-4FC0-BDDF-C3E96EE7ADC0}"/>
              </a:ext>
            </a:extLst>
          </p:cNvPr>
          <p:cNvSpPr txBox="1"/>
          <p:nvPr/>
        </p:nvSpPr>
        <p:spPr>
          <a:xfrm>
            <a:off x="3923928" y="0"/>
            <a:ext cx="430325" cy="12961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88F2DE2-F320-4599-B19F-7DC249F20AEF}"/>
              </a:ext>
            </a:extLst>
          </p:cNvPr>
          <p:cNvSpPr txBox="1"/>
          <p:nvPr/>
        </p:nvSpPr>
        <p:spPr>
          <a:xfrm>
            <a:off x="5364088" y="108966"/>
            <a:ext cx="936104" cy="2318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88AD1D62-87ED-4222-815B-5B864E3DD8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0"/>
            <a:ext cx="2483768" cy="1347992"/>
          </a:xfrm>
          <a:prstGeom prst="rect">
            <a:avLst/>
          </a:prstGeom>
        </p:spPr>
      </p:pic>
      <p:pic>
        <p:nvPicPr>
          <p:cNvPr id="11" name="Bild 2" descr="Bildergebnis für glasl u prozedur">
            <a:hlinkClick r:id="rId4"/>
            <a:extLst>
              <a:ext uri="{FF2B5EF4-FFF2-40B4-BE49-F238E27FC236}">
                <a16:creationId xmlns:a16="http://schemas.microsoft.com/office/drawing/2014/main" id="{02C7B1EC-8E97-4446-88A2-AC2A8AF9EC52}"/>
              </a:ext>
            </a:extLst>
          </p:cNvPr>
          <p:cNvPicPr>
            <a:picLocks noGrp="1" noChangeArrowheads="1"/>
          </p:cNvPicPr>
          <p:nvPr>
            <p:ph sz="quarter" idx="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63254" y="1478641"/>
            <a:ext cx="5619404" cy="3873731"/>
          </a:xfrm>
        </p:spPr>
      </p:pic>
    </p:spTree>
    <p:extLst>
      <p:ext uri="{BB962C8B-B14F-4D97-AF65-F5344CB8AC3E}">
        <p14:creationId xmlns:p14="http://schemas.microsoft.com/office/powerpoint/2010/main" val="3765514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3050"/>
            <a:ext cx="5842992" cy="1143000"/>
          </a:xfrm>
        </p:spPr>
        <p:txBody>
          <a:bodyPr>
            <a:normAutofit/>
          </a:bodyPr>
          <a:lstStyle/>
          <a:p>
            <a:r>
              <a:rPr lang="de-AT" sz="1400" dirty="0"/>
              <a:t/>
            </a:r>
            <a:br>
              <a:rPr lang="de-AT" sz="1400" dirty="0"/>
            </a:br>
            <a:endParaRPr lang="de-AT" sz="1800" b="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half" idx="3"/>
          </p:nvPr>
        </p:nvSpPr>
        <p:spPr>
          <a:xfrm>
            <a:off x="467544" y="5410200"/>
            <a:ext cx="8219257" cy="762000"/>
          </a:xfrm>
        </p:spPr>
        <p:txBody>
          <a:bodyPr/>
          <a:lstStyle/>
          <a:p>
            <a:r>
              <a:rPr lang="de-AT" dirty="0"/>
              <a:t> </a:t>
            </a:r>
          </a:p>
        </p:txBody>
      </p:sp>
      <p:pic>
        <p:nvPicPr>
          <p:cNvPr id="9" name="Inhaltsplatzhalter 8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12776"/>
            <a:ext cx="2603591" cy="3960441"/>
          </a:xfrm>
        </p:spPr>
      </p:pic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>
          <a:xfrm>
            <a:off x="3059833" y="1444294"/>
            <a:ext cx="5626968" cy="394176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buNone/>
            </a:pPr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buNone/>
            </a:pP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Mediation also Instrument zur Konflikttransformation bei interpersonellen Konflikten</a:t>
            </a:r>
          </a:p>
          <a:p>
            <a:pPr marL="109728" indent="0">
              <a:buNone/>
            </a:pPr>
            <a:endParaRPr lang="de-DE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9728" indent="0">
              <a:buNone/>
            </a:pPr>
            <a:r>
              <a:rPr lang="de-DE" dirty="0">
                <a:latin typeface="Calibri" panose="020F0502020204030204" pitchFamily="34" charset="0"/>
                <a:cs typeface="Calibri" panose="020F0502020204030204" pitchFamily="34" charset="0"/>
              </a:rPr>
              <a:t>Bedeutung der Konfliktanalyse zur Prüfung der Anwendbarkeit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9EBF992-3FD0-4FC0-BDDF-C3E96EE7ADC0}"/>
              </a:ext>
            </a:extLst>
          </p:cNvPr>
          <p:cNvSpPr txBox="1"/>
          <p:nvPr/>
        </p:nvSpPr>
        <p:spPr>
          <a:xfrm>
            <a:off x="3923928" y="0"/>
            <a:ext cx="430325" cy="12961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88F2DE2-F320-4599-B19F-7DC249F20AEF}"/>
              </a:ext>
            </a:extLst>
          </p:cNvPr>
          <p:cNvSpPr txBox="1"/>
          <p:nvPr/>
        </p:nvSpPr>
        <p:spPr>
          <a:xfrm>
            <a:off x="5364088" y="108966"/>
            <a:ext cx="936104" cy="2318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88AD1D62-87ED-4222-815B-5B864E3DD8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0"/>
            <a:ext cx="2483768" cy="134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329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73050"/>
            <a:ext cx="5842992" cy="1143000"/>
          </a:xfrm>
        </p:spPr>
        <p:txBody>
          <a:bodyPr>
            <a:normAutofit/>
          </a:bodyPr>
          <a:lstStyle/>
          <a:p>
            <a:r>
              <a:rPr lang="de-AT" sz="1400" dirty="0"/>
              <a:t/>
            </a:r>
            <a:br>
              <a:rPr lang="de-AT" sz="1400" dirty="0"/>
            </a:br>
            <a:endParaRPr lang="de-AT" sz="1800" b="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half" idx="3"/>
          </p:nvPr>
        </p:nvSpPr>
        <p:spPr>
          <a:xfrm>
            <a:off x="467544" y="5410200"/>
            <a:ext cx="8219257" cy="762000"/>
          </a:xfrm>
        </p:spPr>
        <p:txBody>
          <a:bodyPr/>
          <a:lstStyle/>
          <a:p>
            <a:r>
              <a:rPr lang="de-AT" dirty="0"/>
              <a:t> </a:t>
            </a:r>
          </a:p>
        </p:txBody>
      </p:sp>
      <p:pic>
        <p:nvPicPr>
          <p:cNvPr id="9" name="Inhaltsplatzhalter 8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412776"/>
            <a:ext cx="2603591" cy="3960441"/>
          </a:xfrm>
        </p:spPr>
      </p:pic>
      <p:sp>
        <p:nvSpPr>
          <p:cNvPr id="7" name="Inhaltsplatzhalter 6"/>
          <p:cNvSpPr>
            <a:spLocks noGrp="1"/>
          </p:cNvSpPr>
          <p:nvPr>
            <p:ph sz="quarter" idx="4"/>
          </p:nvPr>
        </p:nvSpPr>
        <p:spPr>
          <a:xfrm>
            <a:off x="3059833" y="1444294"/>
            <a:ext cx="5626968" cy="39417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endParaRPr lang="de-AT" b="1" dirty="0"/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endParaRPr lang="de-AT" b="1" dirty="0"/>
          </a:p>
          <a:p>
            <a:pPr>
              <a:lnSpc>
                <a:spcPct val="80000"/>
              </a:lnSpc>
              <a:buFont typeface="Arial" charset="0"/>
              <a:buChar char="•"/>
              <a:defRPr/>
            </a:pPr>
            <a:r>
              <a:rPr lang="de-AT" b="1" dirty="0"/>
              <a:t>Konfliktbegriff</a:t>
            </a:r>
          </a:p>
          <a:p>
            <a:pPr marL="400050" lvl="1" indent="0">
              <a:lnSpc>
                <a:spcPct val="80000"/>
              </a:lnSpc>
              <a:buFont typeface="Arial" charset="0"/>
              <a:buNone/>
              <a:defRPr/>
            </a:pPr>
            <a:endParaRPr lang="de-AT" dirty="0"/>
          </a:p>
          <a:p>
            <a:pPr marL="400050" lvl="1" indent="0">
              <a:lnSpc>
                <a:spcPct val="80000"/>
              </a:lnSpc>
              <a:buFont typeface="Arial" charset="0"/>
              <a:buNone/>
              <a:defRPr/>
            </a:pPr>
            <a:endParaRPr lang="de-AT" dirty="0"/>
          </a:p>
          <a:p>
            <a:pPr marL="400050" lvl="1" indent="0">
              <a:lnSpc>
                <a:spcPct val="80000"/>
              </a:lnSpc>
              <a:buFont typeface="Arial" charset="0"/>
              <a:buNone/>
              <a:defRPr/>
            </a:pPr>
            <a:r>
              <a:rPr lang="de-AT" dirty="0"/>
              <a:t>Differenz, zu welcher sich mindestens eine Seite in ihrem selbstverwirklichten Denken, Empfinden oder Wollen behindert fühlt.</a:t>
            </a:r>
          </a:p>
          <a:p>
            <a:pPr marL="109538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de-AT" alt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09EBF992-3FD0-4FC0-BDDF-C3E96EE7ADC0}"/>
              </a:ext>
            </a:extLst>
          </p:cNvPr>
          <p:cNvSpPr txBox="1"/>
          <p:nvPr/>
        </p:nvSpPr>
        <p:spPr>
          <a:xfrm>
            <a:off x="3923928" y="0"/>
            <a:ext cx="430325" cy="12961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88F2DE2-F320-4599-B19F-7DC249F20AEF}"/>
              </a:ext>
            </a:extLst>
          </p:cNvPr>
          <p:cNvSpPr txBox="1"/>
          <p:nvPr/>
        </p:nvSpPr>
        <p:spPr>
          <a:xfrm>
            <a:off x="5364088" y="108966"/>
            <a:ext cx="936104" cy="2318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88AD1D62-87ED-4222-815B-5B864E3DD8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0"/>
            <a:ext cx="2483768" cy="134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98436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imos">
  <a:themeElements>
    <a:clrScheme name="Deimo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Deimo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Deimo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459</Words>
  <Application>Microsoft Office PowerPoint</Application>
  <PresentationFormat>Bildschirmpräsentation (4:3)</PresentationFormat>
  <Paragraphs>137</Paragraphs>
  <Slides>18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5" baseType="lpstr">
      <vt:lpstr>Arial</vt:lpstr>
      <vt:lpstr>Calibri</vt:lpstr>
      <vt:lpstr>Lucida Sans Unicode</vt:lpstr>
      <vt:lpstr>Verdana</vt:lpstr>
      <vt:lpstr>Wingdings 2</vt:lpstr>
      <vt:lpstr>Wingdings 3</vt:lpstr>
      <vt:lpstr>Deimos</vt:lpstr>
      <vt:lpstr>Mediation und Begleitung bei Konflikten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>BM für Finanzen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GAUGL</dc:creator>
  <cp:lastModifiedBy>Bauer Christina (RWA Korneuburg)</cp:lastModifiedBy>
  <cp:revision>72</cp:revision>
  <cp:lastPrinted>2016-03-11T11:52:27Z</cp:lastPrinted>
  <dcterms:created xsi:type="dcterms:W3CDTF">2016-03-11T07:09:58Z</dcterms:created>
  <dcterms:modified xsi:type="dcterms:W3CDTF">2022-12-18T11:05:29Z</dcterms:modified>
</cp:coreProperties>
</file>